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40"/>
  </p:notesMasterIdLst>
  <p:sldIdLst>
    <p:sldId id="321" r:id="rId2"/>
    <p:sldId id="260" r:id="rId3"/>
    <p:sldId id="259" r:id="rId4"/>
    <p:sldId id="262" r:id="rId5"/>
    <p:sldId id="263" r:id="rId6"/>
    <p:sldId id="264" r:id="rId7"/>
    <p:sldId id="324" r:id="rId8"/>
    <p:sldId id="265" r:id="rId9"/>
    <p:sldId id="266" r:id="rId10"/>
    <p:sldId id="267" r:id="rId11"/>
    <p:sldId id="268" r:id="rId12"/>
    <p:sldId id="269" r:id="rId13"/>
    <p:sldId id="270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1" r:id="rId23"/>
    <p:sldId id="282" r:id="rId24"/>
    <p:sldId id="283" r:id="rId25"/>
    <p:sldId id="284" r:id="rId26"/>
    <p:sldId id="285" r:id="rId27"/>
    <p:sldId id="286" r:id="rId28"/>
    <p:sldId id="287" r:id="rId29"/>
    <p:sldId id="288" r:id="rId30"/>
    <p:sldId id="289" r:id="rId31"/>
    <p:sldId id="290" r:id="rId32"/>
    <p:sldId id="292" r:id="rId33"/>
    <p:sldId id="294" r:id="rId34"/>
    <p:sldId id="311" r:id="rId35"/>
    <p:sldId id="318" r:id="rId36"/>
    <p:sldId id="319" r:id="rId37"/>
    <p:sldId id="320" r:id="rId38"/>
    <p:sldId id="325" r:id="rId39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djalil" initials="d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2115" autoAdjust="0"/>
  </p:normalViewPr>
  <p:slideViewPr>
    <p:cSldViewPr>
      <p:cViewPr varScale="1">
        <p:scale>
          <a:sx n="84" d="100"/>
          <a:sy n="84" d="100"/>
        </p:scale>
        <p:origin x="-1152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872"/>
    </p:cViewPr>
  </p:sorterViewPr>
  <p:notesViewPr>
    <p:cSldViewPr>
      <p:cViewPr varScale="1">
        <p:scale>
          <a:sx n="55" d="100"/>
          <a:sy n="55" d="100"/>
        </p:scale>
        <p:origin x="-2904" y="-10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A2C254-40A0-4B9C-B592-43104305C10A}" type="datetimeFigureOut">
              <a:rPr lang="fr-FR" smtClean="0"/>
              <a:pPr/>
              <a:t>07/02/2024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362AC6-E1A9-4C7E-ADDE-DAAE6A3424F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riangle rect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Titr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17" name="Sous-titr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fr-FR" smtClean="0"/>
              <a:t>Cliquez pour modifier le style des sous-titres du masque</a:t>
            </a:r>
            <a:endParaRPr kumimoji="0" lang="en-US"/>
          </a:p>
        </p:txBody>
      </p:sp>
      <p:grpSp>
        <p:nvGrpSpPr>
          <p:cNvPr id="2" name="Groupe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orme libre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Forme libre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Forme libre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Connecteur droit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Espace réservé de la date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4C009A13-CACF-44CB-BF85-AB479D6DB000}" type="datetimeFigureOut">
              <a:rPr lang="fr-FR" smtClean="0"/>
              <a:pPr/>
              <a:t>07/02/2024</a:t>
            </a:fld>
            <a:endParaRPr lang="fr-FR"/>
          </a:p>
        </p:txBody>
      </p:sp>
      <p:sp>
        <p:nvSpPr>
          <p:cNvPr id="19" name="Espace réservé du pied de pag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fr-FR"/>
          </a:p>
        </p:txBody>
      </p:sp>
      <p:sp>
        <p:nvSpPr>
          <p:cNvPr id="27" name="Espace réservé du numéro de diapositiv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4D43D2CA-A6AC-44F9-A448-7FDE6A3AB1F9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C009A13-CACF-44CB-BF85-AB479D6DB000}" type="datetimeFigureOut">
              <a:rPr lang="fr-FR" smtClean="0"/>
              <a:pPr/>
              <a:t>07/02/2024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D43D2CA-A6AC-44F9-A448-7FDE6A3AB1F9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C009A13-CACF-44CB-BF85-AB479D6DB000}" type="datetimeFigureOut">
              <a:rPr lang="fr-FR" smtClean="0"/>
              <a:pPr/>
              <a:t>07/02/2024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D43D2CA-A6AC-44F9-A448-7FDE6A3AB1F9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C009A13-CACF-44CB-BF85-AB479D6DB000}" type="datetimeFigureOut">
              <a:rPr lang="fr-FR" smtClean="0"/>
              <a:pPr/>
              <a:t>07/02/2024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D43D2CA-A6AC-44F9-A448-7FDE6A3AB1F9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C009A13-CACF-44CB-BF85-AB479D6DB000}" type="datetimeFigureOut">
              <a:rPr lang="fr-FR" smtClean="0"/>
              <a:pPr/>
              <a:t>07/02/2024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D43D2CA-A6AC-44F9-A448-7FDE6A3AB1F9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C009A13-CACF-44CB-BF85-AB479D6DB000}" type="datetimeFigureOut">
              <a:rPr lang="fr-FR" smtClean="0"/>
              <a:pPr/>
              <a:t>07/02/2024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D43D2CA-A6AC-44F9-A448-7FDE6A3AB1F9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8" name="Titr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C009A13-CACF-44CB-BF85-AB479D6DB000}" type="datetimeFigureOut">
              <a:rPr lang="fr-FR" smtClean="0"/>
              <a:pPr/>
              <a:t>07/02/2024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D43D2CA-A6AC-44F9-A448-7FDE6A3AB1F9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C009A13-CACF-44CB-BF85-AB479D6DB000}" type="datetimeFigureOut">
              <a:rPr lang="fr-FR" smtClean="0"/>
              <a:pPr/>
              <a:t>07/02/2024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D43D2CA-A6AC-44F9-A448-7FDE6A3AB1F9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C009A13-CACF-44CB-BF85-AB479D6DB000}" type="datetimeFigureOut">
              <a:rPr lang="fr-FR" smtClean="0"/>
              <a:pPr/>
              <a:t>07/02/2024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D43D2CA-A6AC-44F9-A448-7FDE6A3AB1F9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4C009A13-CACF-44CB-BF85-AB479D6DB000}" type="datetimeFigureOut">
              <a:rPr lang="fr-FR" smtClean="0"/>
              <a:pPr/>
              <a:t>07/02/2024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D43D2CA-A6AC-44F9-A448-7FDE6A3AB1F9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fr-FR" smtClean="0"/>
              <a:t>Cliquez sur l'icône pour ajouter une image</a:t>
            </a:r>
            <a:endParaRPr kumimoji="0" lang="en-US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4C009A13-CACF-44CB-BF85-AB479D6DB000}" type="datetimeFigureOut">
              <a:rPr lang="fr-FR" smtClean="0"/>
              <a:pPr/>
              <a:t>07/02/2024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4D43D2CA-A6AC-44F9-A448-7FDE6A3AB1F9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8" name="Forme libre 7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Forme libre 8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Triangle rect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Connecteur droit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rme libre 12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Forme libre 11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Triangle rect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Connecteur droit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  <a:p>
            <a:pPr lvl="1" eaLnBrk="1" latinLnBrk="0" hangingPunct="1"/>
            <a:r>
              <a:rPr kumimoji="0" lang="fr-FR" smtClean="0"/>
              <a:t>Deuxième niveau</a:t>
            </a:r>
          </a:p>
          <a:p>
            <a:pPr lvl="2" eaLnBrk="1" latinLnBrk="0" hangingPunct="1"/>
            <a:r>
              <a:rPr kumimoji="0" lang="fr-FR" smtClean="0"/>
              <a:t>Troisième niveau</a:t>
            </a:r>
          </a:p>
          <a:p>
            <a:pPr lvl="3" eaLnBrk="1" latinLnBrk="0" hangingPunct="1"/>
            <a:r>
              <a:rPr kumimoji="0" lang="fr-FR" smtClean="0"/>
              <a:t>Quatrième niveau</a:t>
            </a:r>
          </a:p>
          <a:p>
            <a:pPr lvl="4" eaLnBrk="1" latinLnBrk="0" hangingPunct="1"/>
            <a:r>
              <a:rPr kumimoji="0" lang="fr-FR" smtClean="0"/>
              <a:t>Cinquième niveau</a:t>
            </a:r>
            <a:endParaRPr kumimoji="0" lang="en-US"/>
          </a:p>
        </p:txBody>
      </p:sp>
      <p:sp>
        <p:nvSpPr>
          <p:cNvPr id="10" name="Espace réservé de la date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4C009A13-CACF-44CB-BF85-AB479D6DB000}" type="datetimeFigureOut">
              <a:rPr lang="fr-FR" smtClean="0"/>
              <a:pPr/>
              <a:t>07/02/2024</a:t>
            </a:fld>
            <a:endParaRPr lang="fr-FR"/>
          </a:p>
        </p:txBody>
      </p:sp>
      <p:sp>
        <p:nvSpPr>
          <p:cNvPr id="22" name="Espace réservé du pied de page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fr-FR"/>
          </a:p>
        </p:txBody>
      </p:sp>
      <p:sp>
        <p:nvSpPr>
          <p:cNvPr id="18" name="Espace réservé du numéro de diapositive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4D43D2CA-A6AC-44F9-A448-7FDE6A3AB1F9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hyperlink" Target="https://gallica.bnf.fr/services/engine/search/sru?operation=searchRetrieve&amp;version=1.2&amp;query=(dc.title%20all%20%22%D8%A7%D9%84%D9%81%20%D9%84%D9%8A%D9%84%D8%A9%20%D9%88%20%D9%84%D9%8A%D9%84%D8%A9%22)&amp;keywords=%D8%A7%D9%84%D9%81%20%D9%84%D9%8A%D9%84%D8%A9%20%D9%88%20%D9%84%D9%8A%D9%84%D8%A9&amp;suggest=1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hyperlink" Target="https://gallica.bnf.fr/services/engine/search/sru?operation=searchRetrieve&amp;version=1.2&amp;query=(dc.title%20all%20%22%D8%A7%D9%84%D9%81%20%D9%84%D9%8A%D9%84%D8%A9%20%D9%88%20%D9%84%D9%8A%D9%84%D8%A9%22)&amp;keywords=%D8%A7%D9%84%D9%81%20%D9%84%D9%8A%D9%84%D8%A9%20%D9%88%20%D9%84%D9%8A%D9%84%D8%A9&amp;suggest=1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hyperlink" Target="https://gallica.bnf.fr/services/engine/search/sru?operation=searchRetrieve&amp;version=1.2&amp;query=(dc.title%20all%20%22%D8%A7%D9%84%D9%81%20%D9%84%D9%8A%D9%84%D8%A9%20%D9%88%20%D9%84%D9%8A%D9%84%D8%A9%22)&amp;keywords=%D8%A7%D9%84%D9%81%20%D9%84%D9%8A%D9%84%D8%A9%20%D9%88%20%D9%84%D9%8A%D9%84%D8%A9&amp;suggest=1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hyperlink" Target="https://gallica.bnf.fr/services/engine/search/sru?operation=searchRetrieve&amp;version=1.2&amp;query=(dc.title%20all%20%22%D8%A7%D9%84%D9%81%20%D9%84%D9%8A%D9%84%D8%A9%20%D9%88%20%D9%84%D9%8A%D9%84%D8%A9%22)&amp;keywords=%D8%A7%D9%84%D9%81%20%D9%84%D9%8A%D9%84%D8%A9%20%D9%88%20%D9%84%D9%8A%D9%84%D8%A9&amp;suggest=1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hyperlink" Target="https://gallica.bnf.fr/services/engine/search/sru?operation=searchRetrieve&amp;version=1.2&amp;query=(dc.title%20all%20%22%D8%A7%D9%84%D9%81%20%D9%84%D9%8A%D9%84%D8%A9%20%D9%88%20%D9%84%D9%8A%D9%84%D8%A9%22)&amp;keywords=%D8%A7%D9%84%D9%81%20%D9%84%D9%8A%D9%84%D8%A9%20%D9%88%20%D9%84%D9%8A%D9%84%D8%A9&amp;suggest=1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hyperlink" Target="https://gallica.bnf.fr/services/engine/search/sru?operation=searchRetrieve&amp;version=1.2&amp;query=(dc.title%20all%20%22%D8%A7%D9%84%D9%81%20%D9%84%D9%8A%D9%84%D8%A9%20%D9%88%20%D9%84%D9%8A%D9%84%D8%A9%22)&amp;keywords=%D8%A7%D9%84%D9%81%20%D9%84%D9%8A%D9%84%D8%A9%20%D9%88%20%D9%84%D9%8A%D9%84%D8%A9&amp;suggest=1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hyperlink" Target="https://gallica.bnf.fr/services/engine/search/sru?operation=searchRetrieve&amp;version=1.2&amp;query=(dc.title%20all%20%22%D8%A7%D9%84%D9%81%20%D9%84%D9%8A%D9%84%D8%A9%20%D9%88%20%D9%84%D9%8A%D9%84%D8%A9%22)&amp;keywords=%D8%A7%D9%84%D9%81%20%D9%84%D9%8A%D9%84%D8%A9%20%D9%88%20%D9%84%D9%8A%D9%84%D8%A9&amp;suggest=1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hyperlink" Target="https://gallica.bnf.fr/services/engine/search/sru?operation=searchRetrieve&amp;version=1.2&amp;query=(dc.title%20all%20%22%D8%A7%D9%84%D9%81%20%D9%84%D9%8A%D9%84%D8%A9%20%D9%88%20%D9%84%D9%8A%D9%84%D8%A9%22)&amp;keywords=%D8%A7%D9%84%D9%81%20%D9%84%D9%8A%D9%84%D8%A9%20%D9%88%20%D9%84%D9%8A%D9%84%D8%A9&amp;suggest=1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hyperlink" Target="https://gallica.bnf.fr/services/engine/search/sru?operation=searchRetrieve&amp;version=1.2&amp;query=(dc.title%20all%20%22%D8%A7%D9%84%D9%81%20%D9%84%D9%8A%D9%84%D8%A9%20%D9%88%20%D9%84%D9%8A%D9%84%D8%A9%22)&amp;keywords=%D8%A7%D9%84%D9%81%20%D9%84%D9%8A%D9%84%D8%A9%20%D9%88%20%D9%84%D9%8A%D9%84%D8%A9&amp;suggest=1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hyperlink" Target="https://gallica.bnf.fr/services/engine/search/sru?operation=searchRetrieve&amp;version=1.2&amp;query=(dc.title%20all%20%22%D8%A7%D9%84%D9%81%20%D9%84%D9%8A%D9%84%D8%A9%20%D9%88%20%D9%84%D9%8A%D9%84%D8%A9%22)&amp;keywords=%D8%A7%D9%84%D9%81%20%D9%84%D9%8A%D9%84%D8%A9%20%D9%88%20%D9%84%D9%8A%D9%84%D8%A9&amp;suggest=1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s://gallica.bnf.fr/services/engine/search/sru?operation=searchRetrieve&amp;version=1.2&amp;query=(dc.title%20all%20%22%D8%A7%D9%84%D9%81%20%D9%84%D9%8A%D9%84%D8%A9%20%D9%88%20%D9%84%D9%8A%D9%84%D8%A9%22)&amp;keywords=%D8%A7%D9%84%D9%81%20%D9%84%D9%8A%D9%84%D8%A9%20%D9%88%20%D9%84%D9%8A%D9%84%D8%A9&amp;suggest=1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hyperlink" Target="https://gallica.bnf.fr/services/engine/search/sru?operation=searchRetrieve&amp;version=1.2&amp;query=(dc.title%20all%20%22%D8%A7%D9%84%D9%81%20%D9%84%D9%8A%D9%84%D8%A9%20%D9%88%20%D9%84%D9%8A%D9%84%D8%A9%22)&amp;keywords=%D8%A7%D9%84%D9%81%20%D9%84%D9%8A%D9%84%D8%A9%20%D9%88%20%D9%84%D9%8A%D9%84%D8%A9&amp;suggest=1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hyperlink" Target="https://gallica.bnf.fr/services/engine/search/sru?operation=searchRetrieve&amp;version=1.2&amp;query=(dc.title%20all%20%22%D8%A7%D9%84%D9%81%20%D9%84%D9%8A%D9%84%D8%A9%20%D9%88%20%D9%84%D9%8A%D9%84%D8%A9%22)&amp;keywords=%D8%A7%D9%84%D9%81%20%D9%84%D9%8A%D9%84%D8%A9%20%D9%88%20%D9%84%D9%8A%D9%84%D8%A9&amp;suggest=1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hyperlink" Target="https://gallica.bnf.fr/services/engine/search/sru?operation=searchRetrieve&amp;version=1.2&amp;query=(dc.title%20all%20%22%D8%A7%D9%84%D9%81%20%D9%84%D9%8A%D9%84%D8%A9%20%D9%88%20%D9%84%D9%8A%D9%84%D8%A9%22)&amp;keywords=%D8%A7%D9%84%D9%81%20%D9%84%D9%8A%D9%84%D8%A9%20%D9%88%20%D9%84%D9%8A%D9%84%D8%A9&amp;suggest=1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hyperlink" Target="https://gallica.bnf.fr/services/engine/search/sru?operation=searchRetrieve&amp;version=1.2&amp;query=(dc.title%20all%20%22%D8%A7%D9%84%D9%81%20%D9%84%D9%8A%D9%84%D8%A9%20%D9%88%20%D9%84%D9%8A%D9%84%D8%A9%22)&amp;keywords=%D8%A7%D9%84%D9%81%20%D9%84%D9%8A%D9%84%D8%A9%20%D9%88%20%D9%84%D9%8A%D9%84%D8%A9&amp;suggest=1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hyperlink" Target="https://gallica.bnf.fr/services/engine/search/sru?operation=searchRetrieve&amp;version=1.2&amp;query=(dc.title%20all%20%22%D8%A7%D9%84%D9%81%20%D9%84%D9%8A%D9%84%D8%A9%20%D9%88%20%D9%84%D9%8A%D9%84%D8%A9%22)&amp;keywords=%D8%A7%D9%84%D9%81%20%D9%84%D9%8A%D9%84%D8%A9%20%D9%88%20%D9%84%D9%8A%D9%84%D8%A9&amp;suggest=1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hyperlink" Target="https://gallica.bnf.fr/services/engine/search/sru?operation=searchRetrieve&amp;version=1.2&amp;query=(dc.title%20all%20%22%D8%A7%D9%84%D9%81%20%D9%84%D9%8A%D9%84%D8%A9%20%D9%88%20%D9%84%D9%8A%D9%84%D8%A9%22)&amp;keywords=%D8%A7%D9%84%D9%81%20%D9%84%D9%8A%D9%84%D8%A9%20%D9%88%20%D9%84%D9%8A%D9%84%D8%A9&amp;suggest=1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hyperlink" Target="https://gallica.bnf.fr/services/engine/search/sru?operation=searchRetrieve&amp;version=1.2&amp;query=(dc.title%20all%20%22%D8%A7%D9%84%D9%81%20%D9%84%D9%8A%D9%84%D8%A9%20%D9%88%20%D9%84%D9%8A%D9%84%D8%A9%22)&amp;keywords=%D8%A7%D9%84%D9%81%20%D9%84%D9%8A%D9%84%D8%A9%20%D9%88%20%D9%84%D9%8A%D9%84%D8%A9&amp;suggest=1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hyperlink" Target="https://gallica.bnf.fr/services/engine/search/sru?operation=searchRetrieve&amp;version=1.2&amp;query=(dc.title%20all%20%22%D8%A7%D9%84%D9%81%20%D9%84%D9%8A%D9%84%D8%A9%20%D9%88%20%D9%84%D9%8A%D9%84%D8%A9%22)&amp;keywords=%D8%A7%D9%84%D9%81%20%D9%84%D9%8A%D9%84%D8%A9%20%D9%88%20%D9%84%D9%8A%D9%84%D8%A9&amp;suggest=1" TargetMode="Externa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hyperlink" Target="https://gallica.bnf.fr/services/engine/search/sru?operation=searchRetrieve&amp;version=1.2&amp;query=(dc.title%20all%20%22%D8%A7%D9%84%D9%81%20%D9%84%D9%8A%D9%84%D8%A9%20%D9%88%20%D9%84%D9%8A%D9%84%D8%A9%22)&amp;keywords=%D8%A7%D9%84%D9%81%20%D9%84%D9%8A%D9%84%D8%A9%20%D9%88%20%D9%84%D9%8A%D9%84%D8%A9&amp;suggest=1" TargetMode="Externa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hyperlink" Target="https://gallica.bnf.fr/services/engine/search/sru?operation=searchRetrieve&amp;version=1.2&amp;query=(dc.title%20all%20%22%D8%A7%D9%84%D9%81%20%D9%84%D9%8A%D9%84%D8%A9%20%D9%88%20%D9%84%D9%8A%D9%84%D8%A9%22)&amp;keywords=%D8%A7%D9%84%D9%81%20%D9%84%D9%8A%D9%84%D8%A9%20%D9%88%20%D9%84%D9%8A%D9%84%D8%A9&amp;suggest=1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s://gallica.bnf.fr/services/engine/search/sru?operation=searchRetrieve&amp;version=1.2&amp;query=(dc.title%20all%20%22%D8%A7%D9%84%D9%81%20%D9%84%D9%8A%D9%84%D8%A9%20%D9%88%20%D9%84%D9%8A%D9%84%D8%A9%22)&amp;keywords=%D8%A7%D9%84%D9%81%20%D9%84%D9%8A%D9%84%D8%A9%20%D9%88%20%D9%84%D9%8A%D9%84%D8%A9&amp;suggest=1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hyperlink" Target="https://gallica.bnf.fr/services/engine/search/sru?operation=searchRetrieve&amp;version=1.2&amp;query=(dc.title%20all%20%22%D8%A7%D9%84%D9%81%20%D9%84%D9%8A%D9%84%D8%A9%20%D9%88%20%D9%84%D9%8A%D9%84%D8%A9%22)&amp;keywords=%D8%A7%D9%84%D9%81%20%D9%84%D9%8A%D9%84%D8%A9%20%D9%88%20%D9%84%D9%8A%D9%84%D8%A9&amp;suggest=1" TargetMode="Externa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hyperlink" Target="https://gallica.bnf.fr/services/engine/search/sru?operation=searchRetrieve&amp;version=1.2&amp;query=(dc.title%20all%20%22%D8%A7%D9%84%D9%81%20%D9%84%D9%8A%D9%84%D8%A9%20%D9%88%20%D9%84%D9%8A%D9%84%D8%A9%22)&amp;keywords=%D8%A7%D9%84%D9%81%20%D9%84%D9%8A%D9%84%D8%A9%20%D9%88%20%D9%84%D9%8A%D9%84%D8%A9&amp;suggest=1" TargetMode="Externa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hyperlink" Target="https://gallica.bnf.fr/services/engine/search/sru?operation=searchRetrieve&amp;version=1.2&amp;query=(dc.title%20all%20%22%D8%A7%D9%84%D9%81%20%D9%84%D9%8A%D9%84%D8%A9%20%D9%88%20%D9%84%D9%8A%D9%84%D8%A9%22)&amp;keywords=%D8%A7%D9%84%D9%81%20%D9%84%D9%8A%D9%84%D8%A9%20%D9%88%20%D9%84%D9%8A%D9%84%D8%A9&amp;suggest=1" TargetMode="Externa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hyperlink" Target="https://gallica.bnf.fr/services/engine/search/sru?operation=searchRetrieve&amp;version=1.2&amp;query=(dc.title%20all%20%22%D8%A7%D9%84%D9%81%20%D9%84%D9%8A%D9%84%D8%A9%20%D9%88%20%D9%84%D9%8A%D9%84%D8%A9%22)&amp;keywords=%D8%A7%D9%84%D9%81%20%D9%84%D9%8A%D9%84%D8%A9%20%D9%88%20%D9%84%D9%8A%D9%84%D8%A9&amp;suggest=1" TargetMode="Externa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hyperlink" Target="https://gallica.bnf.fr/services/engine/search/sru?operation=searchRetrieve&amp;version=1.2&amp;query=(dc.title%20all%20%22%D8%A7%D9%84%D9%81%20%D9%84%D9%8A%D9%84%D8%A9%20%D9%88%20%D9%84%D9%8A%D9%84%D8%A9%22)&amp;keywords=%D8%A7%D9%84%D9%81%20%D9%84%D9%8A%D9%84%D8%A9%20%D9%88%20%D9%84%D9%8A%D9%84%D8%A9&amp;suggest=1" TargetMode="Externa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hyperlink" Target="https://gallica.bnf.fr/services/engine/search/sru?operation=searchRetrieve&amp;version=1.2&amp;query=(dc.title%20all%20%22%D8%A7%D9%84%D9%81%20%D9%84%D9%8A%D9%84%D8%A9%20%D9%88%20%D9%84%D9%8A%D9%84%D8%A9%22)&amp;keywords=%D8%A7%D9%84%D9%81%20%D9%84%D9%8A%D9%84%D8%A9%20%D9%88%20%D9%84%D9%8A%D9%84%D8%A9&amp;suggest=1" TargetMode="Externa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hyperlink" Target="https://gallica.bnf.fr/services/engine/search/sru?operation=searchRetrieve&amp;version=1.2&amp;query=(dc.title%20all%20%22%D8%A7%D9%84%D9%81%20%D9%84%D9%8A%D9%84%D8%A9%20%D9%88%20%D9%84%D9%8A%D9%84%D8%A9%22)&amp;keywords=%D8%A7%D9%84%D9%81%20%D9%84%D9%8A%D9%84%D8%A9%20%D9%88%20%D9%84%D9%8A%D9%84%D8%A9&amp;suggest=1" TargetMode="Externa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hyperlink" Target="https://gallica.bnf.fr/services/engine/search/sru?operation=searchRetrieve&amp;version=1.2&amp;query=(dc.title%20all%20%22%D8%A7%D9%84%D9%81%20%D9%84%D9%8A%D9%84%D8%A9%20%D9%88%20%D9%84%D9%8A%D9%84%D8%A9%22)&amp;keywords=%D8%A7%D9%84%D9%81%20%D9%84%D9%8A%D9%84%D8%A9%20%D9%88%20%D9%84%D9%8A%D9%84%D8%A9&amp;suggest=1" TargetMode="Externa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gallica.bnf.fr/services/engine/search/sru?operation=searchRetrieve&amp;version=1.2&amp;query=(dc.title%20all%20%22%D8%A7%D9%84%D9%81%20%D9%84%D9%8A%D9%84%D8%A9%20%D9%88%20%D9%84%D9%8A%D9%84%D8%A9%22)&amp;keywords=%D8%A7%D9%84%D9%81%20%D9%84%D9%8A%D9%84%D8%A9%20%D9%88%20%D9%84%D9%8A%D9%84%D8%A9&amp;suggest=1" TargetMode="External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s://gallica.bnf.fr/services/engine/search/sru?operation=searchRetrieve&amp;version=1.2&amp;query=(dc.title%20all%20%22%D8%A7%D9%84%D9%81%20%D9%84%D9%8A%D9%84%D8%A9%20%D9%88%20%D9%84%D9%8A%D9%84%D8%A9%22)&amp;keywords=%D8%A7%D9%84%D9%81%20%D9%84%D9%8A%D9%84%D8%A9%20%D9%88%20%D9%84%D9%8A%D9%84%D8%A9&amp;suggest=1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hyperlink" Target="https://gallica.bnf.fr/services/engine/search/sru?operation=searchRetrieve&amp;version=1.2&amp;query=(dc.title%20all%20%22%D8%A7%D9%84%D9%81%20%D9%84%D9%8A%D9%84%D8%A9%20%D9%88%20%D9%84%D9%8A%D9%84%D8%A9%22)&amp;keywords=%D8%A7%D9%84%D9%81%20%D9%84%D9%8A%D9%84%D8%A9%20%D9%88%20%D9%84%D9%8A%D9%84%D8%A9&amp;suggest=1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hyperlink" Target="https://gallica.bnf.fr/services/engine/search/sru?operation=searchRetrieve&amp;version=1.2&amp;query=(dc.title%20all%20%22%D8%A7%D9%84%D9%81%20%D9%84%D9%8A%D9%84%D8%A9%20%D9%88%20%D9%84%D9%8A%D9%84%D8%A9%22)&amp;keywords=%D8%A7%D9%84%D9%81%20%D9%84%D9%8A%D9%84%D8%A9%20%D9%88%20%D9%84%D9%8A%D9%84%D8%A9&amp;suggest=1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https://gallica.bnf.fr/services/engine/search/sru?operation=searchRetrieve&amp;version=1.2&amp;query=(dc.title%20all%20%22%D8%A7%D9%84%D9%81%20%D9%84%D9%8A%D9%84%D8%A9%20%D9%88%20%D9%84%D9%8A%D9%84%D8%A9%22)&amp;keywords=%D8%A7%D9%84%D9%81%20%D9%84%D9%8A%D9%84%D8%A9%20%D9%88%20%D9%84%D9%8A%D9%84%D8%A9&amp;suggest=1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hyperlink" Target="https://gallica.bnf.fr/services/engine/search/sru?operation=searchRetrieve&amp;version=1.2&amp;query=(dc.title%20all%20%22%D8%A7%D9%84%D9%81%20%D9%84%D9%8A%D9%84%D8%A9%20%D9%88%20%D9%84%D9%8A%D9%84%D8%A9%22)&amp;keywords=%D8%A7%D9%84%D9%81%20%D9%84%D9%8A%D9%84%D8%A9%20%D9%88%20%D9%84%D9%8A%D9%84%D8%A9&amp;suggest=1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hyperlink" Target="https://gallica.bnf.fr/services/engine/search/sru?operation=searchRetrieve&amp;version=1.2&amp;query=(dc.title%20all%20%22%D8%A7%D9%84%D9%81%20%D9%84%D9%8A%D9%84%D8%A9%20%D9%88%20%D9%84%D9%8A%D9%84%D8%A9%22)&amp;keywords=%D8%A7%D9%84%D9%81%20%D9%84%D9%8A%D9%84%D8%A9%20%D9%88%20%D9%84%D9%8A%D9%84%D8%A9&amp;suggest=1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rchemin horizontal 3"/>
          <p:cNvSpPr/>
          <p:nvPr/>
        </p:nvSpPr>
        <p:spPr>
          <a:xfrm>
            <a:off x="1000100" y="785794"/>
            <a:ext cx="7215238" cy="3143272"/>
          </a:xfrm>
          <a:prstGeom prst="horizontalScroll">
            <a:avLst/>
          </a:prstGeom>
          <a:effectLst>
            <a:reflection blurRad="6350" stA="50000" endA="300" endPos="55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DZ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قائمة </a:t>
            </a:r>
            <a:r>
              <a:rPr lang="ar-DZ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الاقتناءات</a:t>
            </a:r>
            <a:r>
              <a:rPr lang="ar-DZ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الجديدة لقسم اللغة الانجليزية لسنة2023 </a:t>
            </a:r>
            <a:endParaRPr lang="fr-FR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à coins arrondis 3"/>
          <p:cNvSpPr/>
          <p:nvPr/>
        </p:nvSpPr>
        <p:spPr>
          <a:xfrm>
            <a:off x="4143372" y="1428736"/>
            <a:ext cx="4000528" cy="44291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 err="1" smtClean="0">
                <a:solidFill>
                  <a:srgbClr val="FF0000"/>
                </a:solidFill>
              </a:rPr>
              <a:t>Paltridge</a:t>
            </a:r>
            <a:r>
              <a:rPr lang="en-US" sz="1600" dirty="0" smtClean="0">
                <a:solidFill>
                  <a:srgbClr val="FF0000"/>
                </a:solidFill>
              </a:rPr>
              <a:t>, Brian</a:t>
            </a:r>
            <a:endParaRPr lang="fr-FR" sz="1600" dirty="0" smtClean="0">
              <a:solidFill>
                <a:srgbClr val="FF0000"/>
              </a:solidFill>
            </a:endParaRPr>
          </a:p>
          <a:p>
            <a:r>
              <a:rPr lang="en-US" sz="1600" dirty="0" smtClean="0"/>
              <a:t>	</a:t>
            </a:r>
            <a:endParaRPr lang="fr-FR" sz="1600" dirty="0" smtClean="0"/>
          </a:p>
          <a:p>
            <a:r>
              <a:rPr lang="en-US" sz="1600" dirty="0" smtClean="0"/>
              <a:t>Discourse analysis : an introduction / Brian </a:t>
            </a:r>
            <a:r>
              <a:rPr lang="en-US" sz="1600" dirty="0" err="1" smtClean="0"/>
              <a:t>Paltridge</a:t>
            </a:r>
            <a:r>
              <a:rPr lang="en-US" sz="1600" dirty="0" smtClean="0"/>
              <a:t>. - Ed.03. - London; New York; Oxford [etc] : Bloomsbury</a:t>
            </a:r>
            <a:endParaRPr lang="fr-FR" sz="1600" dirty="0" smtClean="0"/>
          </a:p>
          <a:p>
            <a:r>
              <a:rPr lang="en-US" sz="1600" dirty="0" smtClean="0"/>
              <a:t>Academic, 2022. - VIII-315 p. : ill., </a:t>
            </a:r>
            <a:r>
              <a:rPr lang="en-US" sz="1600" dirty="0" err="1" smtClean="0"/>
              <a:t>couv</a:t>
            </a:r>
            <a:r>
              <a:rPr lang="en-US" sz="1600" dirty="0" smtClean="0"/>
              <a:t>. ill. ; 25 cm. - (Bloomsbury discourse series</a:t>
            </a:r>
            <a:endParaRPr lang="fr-FR" sz="1600" dirty="0" smtClean="0"/>
          </a:p>
          <a:p>
            <a:r>
              <a:rPr lang="fr-FR" sz="1600" dirty="0" smtClean="0"/>
              <a:t>Bibliogr. p. 273-304. Index</a:t>
            </a:r>
          </a:p>
          <a:p>
            <a:r>
              <a:rPr lang="fr-FR" sz="1600" dirty="0" smtClean="0"/>
              <a:t>ISBN 978-1-350-09362-1</a:t>
            </a:r>
          </a:p>
          <a:p>
            <a:pPr algn="r"/>
            <a:r>
              <a:rPr lang="fr-FR" dirty="0" smtClean="0"/>
              <a:t>                                                                                                                          </a:t>
            </a:r>
            <a:r>
              <a:rPr lang="en-US" dirty="0" smtClean="0">
                <a:solidFill>
                  <a:srgbClr val="FF0000"/>
                </a:solidFill>
              </a:rPr>
              <a:t>PAL/81’42</a:t>
            </a:r>
            <a:endParaRPr lang="fr-FR" dirty="0" smtClean="0">
              <a:solidFill>
                <a:srgbClr val="FF0000"/>
              </a:solidFill>
            </a:endParaRPr>
          </a:p>
          <a:p>
            <a:endParaRPr lang="fr-FR" dirty="0"/>
          </a:p>
        </p:txBody>
      </p:sp>
      <p:sp>
        <p:nvSpPr>
          <p:cNvPr id="3" name="Rectangle à coins arrondis 2"/>
          <p:cNvSpPr/>
          <p:nvPr/>
        </p:nvSpPr>
        <p:spPr>
          <a:xfrm>
            <a:off x="4357686" y="642918"/>
            <a:ext cx="3500462" cy="5715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0" u="sng" dirty="0" err="1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"/>
              </a:rPr>
              <a:t>Detailed</a:t>
            </a:r>
            <a:r>
              <a:rPr lang="fr-FR" b="0" u="sng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"/>
              </a:rPr>
              <a:t> </a:t>
            </a:r>
            <a:r>
              <a:rPr lang="fr-FR" b="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"/>
              </a:rPr>
              <a:t>information</a:t>
            </a:r>
            <a:endParaRPr lang="fr-FR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63491" name="Picture 3" descr="C:\Users\pc\Desktop\english books pictures\الشعر\The laurel poetry series  Emily Dichinson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285721" y="1225278"/>
            <a:ext cx="3357586" cy="43360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63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à coins arrondis 3"/>
          <p:cNvSpPr/>
          <p:nvPr/>
        </p:nvSpPr>
        <p:spPr>
          <a:xfrm>
            <a:off x="4071934" y="1357298"/>
            <a:ext cx="4000528" cy="44291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rgbClr val="FF0000"/>
                </a:solidFill>
              </a:rPr>
              <a:t>Lambert, Mike</a:t>
            </a:r>
            <a:endParaRPr lang="fr-FR" dirty="0" smtClean="0">
              <a:solidFill>
                <a:srgbClr val="FF0000"/>
              </a:solidFill>
            </a:endParaRPr>
          </a:p>
          <a:p>
            <a:r>
              <a:rPr lang="en-US" dirty="0" smtClean="0"/>
              <a:t>	</a:t>
            </a:r>
            <a:endParaRPr lang="fr-FR" dirty="0" smtClean="0"/>
          </a:p>
          <a:p>
            <a:r>
              <a:rPr lang="en-US" dirty="0" smtClean="0"/>
              <a:t>Practical Research Methods in Education : An Early Researcher's Critical Guide / Mike Lambert. - London :</a:t>
            </a:r>
            <a:endParaRPr lang="fr-FR" dirty="0" smtClean="0"/>
          </a:p>
          <a:p>
            <a:r>
              <a:rPr lang="en-US" dirty="0" err="1" smtClean="0"/>
              <a:t>Routledge</a:t>
            </a:r>
            <a:r>
              <a:rPr lang="en-US" dirty="0" smtClean="0"/>
              <a:t>, 2019. - 153 p. : couv.ill. en </a:t>
            </a:r>
            <a:r>
              <a:rPr lang="en-US" dirty="0" err="1" smtClean="0"/>
              <a:t>coul</a:t>
            </a:r>
            <a:r>
              <a:rPr lang="en-US" dirty="0" smtClean="0"/>
              <a:t>. ; 24 cm.</a:t>
            </a:r>
            <a:endParaRPr lang="fr-FR" dirty="0" smtClean="0"/>
          </a:p>
          <a:p>
            <a:r>
              <a:rPr lang="en-US" dirty="0" smtClean="0"/>
              <a:t>ISBN 978-0-8153-9356-6</a:t>
            </a:r>
          </a:p>
          <a:p>
            <a:pPr algn="r"/>
            <a:r>
              <a:rPr lang="en-US" dirty="0" smtClean="0">
                <a:solidFill>
                  <a:srgbClr val="FF0000"/>
                </a:solidFill>
              </a:rPr>
              <a:t>LAM/001</a:t>
            </a:r>
          </a:p>
          <a:p>
            <a:endParaRPr lang="fr-FR" dirty="0" smtClean="0"/>
          </a:p>
          <a:p>
            <a:endParaRPr lang="fr-FR" dirty="0"/>
          </a:p>
        </p:txBody>
      </p:sp>
      <p:sp>
        <p:nvSpPr>
          <p:cNvPr id="3" name="Rectangle à coins arrondis 2"/>
          <p:cNvSpPr/>
          <p:nvPr/>
        </p:nvSpPr>
        <p:spPr>
          <a:xfrm>
            <a:off x="4286248" y="642918"/>
            <a:ext cx="3500462" cy="5715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0" u="sng" dirty="0" err="1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"/>
              </a:rPr>
              <a:t>Detailed</a:t>
            </a:r>
            <a:r>
              <a:rPr lang="fr-FR" b="0" u="sng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"/>
              </a:rPr>
              <a:t> </a:t>
            </a:r>
            <a:r>
              <a:rPr lang="fr-FR" b="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"/>
              </a:rPr>
              <a:t>information</a:t>
            </a:r>
            <a:endParaRPr lang="fr-FR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62466" name="Picture 2" descr="C:\Users\pc\Desktop\english books pictures\الشعر\Hamlet  William Shakespeare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28596" y="988145"/>
            <a:ext cx="3214710" cy="45245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2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à coins arrondis 3"/>
          <p:cNvSpPr/>
          <p:nvPr/>
        </p:nvSpPr>
        <p:spPr>
          <a:xfrm>
            <a:off x="4143372" y="1428736"/>
            <a:ext cx="4000528" cy="44291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rgbClr val="FF0000"/>
                </a:solidFill>
              </a:rPr>
              <a:t>Romaine, Suzanne</a:t>
            </a:r>
            <a:endParaRPr lang="fr-FR" dirty="0" smtClean="0">
              <a:solidFill>
                <a:srgbClr val="FF0000"/>
              </a:solidFill>
            </a:endParaRPr>
          </a:p>
          <a:p>
            <a:r>
              <a:rPr lang="en-US" dirty="0" smtClean="0"/>
              <a:t>Communicating Gender / Suzanne Romaine. - New </a:t>
            </a:r>
            <a:r>
              <a:rPr lang="en-US" dirty="0" err="1" smtClean="0"/>
              <a:t>york</a:t>
            </a:r>
            <a:r>
              <a:rPr lang="en-US" dirty="0" smtClean="0"/>
              <a:t>; London : Psychology Press, 2012. - 406p. : </a:t>
            </a:r>
            <a:r>
              <a:rPr lang="en-US" dirty="0" err="1" smtClean="0"/>
              <a:t>couv</a:t>
            </a:r>
            <a:r>
              <a:rPr lang="en-US" dirty="0" smtClean="0"/>
              <a:t> ill.</a:t>
            </a:r>
            <a:endParaRPr lang="fr-FR" dirty="0" smtClean="0"/>
          </a:p>
          <a:p>
            <a:r>
              <a:rPr lang="en-US" dirty="0" smtClean="0"/>
              <a:t>en </a:t>
            </a:r>
            <a:r>
              <a:rPr lang="en-US" dirty="0" err="1" smtClean="0"/>
              <a:t>coul</a:t>
            </a:r>
            <a:r>
              <a:rPr lang="en-US" dirty="0" smtClean="0"/>
              <a:t>. ; 24 cm.</a:t>
            </a:r>
            <a:endParaRPr lang="fr-FR" dirty="0" smtClean="0"/>
          </a:p>
          <a:p>
            <a:r>
              <a:rPr lang="en-US" dirty="0" err="1" smtClean="0"/>
              <a:t>Bibliogr</a:t>
            </a:r>
            <a:r>
              <a:rPr lang="en-US" dirty="0" smtClean="0"/>
              <a:t>. p.357- 382. Index p.383-406</a:t>
            </a:r>
            <a:endParaRPr lang="fr-FR" dirty="0" smtClean="0"/>
          </a:p>
          <a:p>
            <a:r>
              <a:rPr lang="en-US" dirty="0" smtClean="0"/>
              <a:t>ISBN 978-0-8058-2926-6</a:t>
            </a:r>
            <a:endParaRPr lang="fr-FR" dirty="0" smtClean="0"/>
          </a:p>
          <a:p>
            <a:pPr algn="r"/>
            <a:r>
              <a:rPr lang="en-US" dirty="0" smtClean="0">
                <a:solidFill>
                  <a:srgbClr val="FF0000"/>
                </a:solidFill>
              </a:rPr>
              <a:t>ROM/81’27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3" name="Rectangle à coins arrondis 2"/>
          <p:cNvSpPr/>
          <p:nvPr/>
        </p:nvSpPr>
        <p:spPr>
          <a:xfrm>
            <a:off x="4357686" y="642918"/>
            <a:ext cx="3500462" cy="5715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0" u="sng" dirty="0" err="1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"/>
              </a:rPr>
              <a:t>Detailed</a:t>
            </a:r>
            <a:r>
              <a:rPr lang="fr-FR" b="0" u="sng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"/>
              </a:rPr>
              <a:t> </a:t>
            </a:r>
            <a:r>
              <a:rPr lang="fr-FR" b="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"/>
              </a:rPr>
              <a:t>information</a:t>
            </a:r>
            <a:endParaRPr lang="fr-FR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61442" name="Picture 2" descr="C:\Users\pc\Desktop\english books pictures\الشعر\Othello  William Shakespeare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305285" y="1000108"/>
            <a:ext cx="3318457" cy="50720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61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à coins arrondis 3"/>
          <p:cNvSpPr/>
          <p:nvPr/>
        </p:nvSpPr>
        <p:spPr>
          <a:xfrm>
            <a:off x="4143372" y="1571612"/>
            <a:ext cx="4000528" cy="44291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 err="1" smtClean="0">
                <a:solidFill>
                  <a:srgbClr val="FF0000"/>
                </a:solidFill>
              </a:rPr>
              <a:t>Lahlali</a:t>
            </a:r>
            <a:r>
              <a:rPr lang="en-US" sz="1600" dirty="0" smtClean="0">
                <a:solidFill>
                  <a:srgbClr val="FF0000"/>
                </a:solidFill>
              </a:rPr>
              <a:t>, El Mustapha</a:t>
            </a:r>
            <a:endParaRPr lang="fr-FR" sz="1600" dirty="0" smtClean="0">
              <a:solidFill>
                <a:srgbClr val="FF0000"/>
              </a:solidFill>
            </a:endParaRPr>
          </a:p>
          <a:p>
            <a:r>
              <a:rPr lang="en-US" sz="1600" dirty="0" smtClean="0"/>
              <a:t>	</a:t>
            </a:r>
            <a:endParaRPr lang="fr-FR" sz="1600" dirty="0" smtClean="0"/>
          </a:p>
          <a:p>
            <a:r>
              <a:rPr lang="en-US" sz="1600" dirty="0" smtClean="0"/>
              <a:t>Advanced </a:t>
            </a:r>
            <a:r>
              <a:rPr lang="en-US" sz="1600" dirty="0" err="1" smtClean="0"/>
              <a:t>english-arabic</a:t>
            </a:r>
            <a:r>
              <a:rPr lang="en-US" sz="1600" dirty="0" smtClean="0"/>
              <a:t> translation : A practical guide / El Mustapha </a:t>
            </a:r>
            <a:r>
              <a:rPr lang="en-US" sz="1600" dirty="0" err="1" smtClean="0"/>
              <a:t>Lahlali</a:t>
            </a:r>
            <a:r>
              <a:rPr lang="en-US" sz="1600" dirty="0" smtClean="0"/>
              <a:t>, </a:t>
            </a:r>
            <a:r>
              <a:rPr lang="en-US" sz="1600" dirty="0" err="1" smtClean="0"/>
              <a:t>Wafa</a:t>
            </a:r>
            <a:r>
              <a:rPr lang="en-US" sz="1600" dirty="0" smtClean="0"/>
              <a:t> Abu </a:t>
            </a:r>
            <a:r>
              <a:rPr lang="en-US" sz="1600" dirty="0" err="1" smtClean="0"/>
              <a:t>Hatab</a:t>
            </a:r>
            <a:r>
              <a:rPr lang="en-US" sz="1600" dirty="0" smtClean="0"/>
              <a:t>. - London :</a:t>
            </a:r>
            <a:endParaRPr lang="fr-FR" sz="1600" dirty="0" smtClean="0"/>
          </a:p>
          <a:p>
            <a:r>
              <a:rPr lang="en-US" sz="1600" dirty="0" smtClean="0"/>
              <a:t>Edinburgh University Press, 2022. - xii-261 p. : </a:t>
            </a:r>
            <a:r>
              <a:rPr lang="en-US" sz="1600" dirty="0" err="1" smtClean="0"/>
              <a:t>couv</a:t>
            </a:r>
            <a:r>
              <a:rPr lang="en-US" sz="1600" dirty="0" smtClean="0"/>
              <a:t>. ill. en </a:t>
            </a:r>
            <a:r>
              <a:rPr lang="en-US" sz="1600" dirty="0" err="1" smtClean="0"/>
              <a:t>coul</a:t>
            </a:r>
            <a:r>
              <a:rPr lang="en-US" sz="1600" dirty="0" smtClean="0"/>
              <a:t>. ; 25 cm.</a:t>
            </a:r>
            <a:endParaRPr lang="fr-FR" sz="1600" dirty="0" smtClean="0"/>
          </a:p>
          <a:p>
            <a:r>
              <a:rPr lang="en-US" sz="1600" dirty="0" err="1" smtClean="0"/>
              <a:t>Bibliogr</a:t>
            </a:r>
            <a:r>
              <a:rPr lang="en-US" sz="1600" dirty="0" smtClean="0"/>
              <a:t>. p.259-261</a:t>
            </a:r>
            <a:endParaRPr lang="fr-FR" sz="1600" dirty="0" smtClean="0"/>
          </a:p>
          <a:p>
            <a:r>
              <a:rPr lang="en-US" sz="1600" dirty="0" smtClean="0"/>
              <a:t>ISBN 978-1-4744-8869-3</a:t>
            </a:r>
            <a:endParaRPr lang="fr-FR" sz="1600" dirty="0" smtClean="0"/>
          </a:p>
          <a:p>
            <a:r>
              <a:rPr lang="en-US" sz="1600" dirty="0" err="1" smtClean="0"/>
              <a:t>Arabe</a:t>
            </a:r>
            <a:r>
              <a:rPr lang="en-US" sz="1600" dirty="0" smtClean="0"/>
              <a:t>(language); Higher education textbooks</a:t>
            </a:r>
          </a:p>
          <a:p>
            <a:pPr algn="r"/>
            <a:r>
              <a:rPr lang="en-US" sz="1600" dirty="0" smtClean="0">
                <a:solidFill>
                  <a:srgbClr val="FF0000"/>
                </a:solidFill>
              </a:rPr>
              <a:t>LAH/81’25</a:t>
            </a:r>
          </a:p>
          <a:p>
            <a:endParaRPr lang="fr-FR" sz="1600" dirty="0"/>
          </a:p>
        </p:txBody>
      </p:sp>
      <p:sp>
        <p:nvSpPr>
          <p:cNvPr id="3" name="Rectangle à coins arrondis 2"/>
          <p:cNvSpPr/>
          <p:nvPr/>
        </p:nvSpPr>
        <p:spPr>
          <a:xfrm>
            <a:off x="4357686" y="642918"/>
            <a:ext cx="3500462" cy="5715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0" u="sng" dirty="0" err="1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"/>
              </a:rPr>
              <a:t>Detailed</a:t>
            </a:r>
            <a:r>
              <a:rPr lang="fr-FR" b="0" u="sng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"/>
              </a:rPr>
              <a:t> </a:t>
            </a:r>
            <a:r>
              <a:rPr lang="fr-FR" b="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"/>
              </a:rPr>
              <a:t>information</a:t>
            </a:r>
            <a:endParaRPr lang="fr-FR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97281" name="Picture 1" descr="C:\Users\pc\Desktop\english books pictures\الروايات\Go tell it on the mountain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28596" y="981578"/>
            <a:ext cx="3500462" cy="50377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7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à coins arrondis 3"/>
          <p:cNvSpPr/>
          <p:nvPr/>
        </p:nvSpPr>
        <p:spPr>
          <a:xfrm>
            <a:off x="4143372" y="1428736"/>
            <a:ext cx="4000528" cy="44291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rgbClr val="FF0000"/>
                </a:solidFill>
              </a:rPr>
              <a:t>Brown, Gillian</a:t>
            </a:r>
            <a:endParaRPr lang="fr-FR" dirty="0" smtClean="0">
              <a:solidFill>
                <a:srgbClr val="FF0000"/>
              </a:solidFill>
            </a:endParaRPr>
          </a:p>
          <a:p>
            <a:r>
              <a:rPr lang="en-US" dirty="0" smtClean="0"/>
              <a:t>	</a:t>
            </a:r>
            <a:endParaRPr lang="fr-FR" dirty="0" smtClean="0"/>
          </a:p>
          <a:p>
            <a:r>
              <a:rPr lang="en-US" dirty="0" smtClean="0"/>
              <a:t>Discourse analysis / Gillian Brown, George Yule. - London; Cambridge : Cambridge University Press, 1983. –XII-288 p. : </a:t>
            </a:r>
            <a:r>
              <a:rPr lang="en-US" dirty="0" err="1" smtClean="0"/>
              <a:t>couv</a:t>
            </a:r>
            <a:r>
              <a:rPr lang="en-US" dirty="0" smtClean="0"/>
              <a:t>. en </a:t>
            </a:r>
            <a:r>
              <a:rPr lang="en-US" dirty="0" err="1" smtClean="0"/>
              <a:t>coul</a:t>
            </a:r>
            <a:r>
              <a:rPr lang="en-US" dirty="0" smtClean="0"/>
              <a:t>. ; 23 cm. - ((Cambridge textbooks in linguistics)).</a:t>
            </a:r>
            <a:endParaRPr lang="fr-FR" dirty="0" smtClean="0"/>
          </a:p>
          <a:p>
            <a:r>
              <a:rPr lang="en-US" dirty="0" err="1" smtClean="0"/>
              <a:t>Bibliogr</a:t>
            </a:r>
            <a:r>
              <a:rPr lang="en-US" dirty="0" smtClean="0"/>
              <a:t>. p. 272-283. Index p. 284-288</a:t>
            </a:r>
            <a:endParaRPr lang="fr-FR" dirty="0" smtClean="0"/>
          </a:p>
          <a:p>
            <a:pPr algn="r"/>
            <a:r>
              <a:rPr lang="en-US" dirty="0" smtClean="0"/>
              <a:t>ISBN 978-0-521-28475-2 </a:t>
            </a:r>
            <a:r>
              <a:rPr lang="en-US" dirty="0" smtClean="0">
                <a:solidFill>
                  <a:srgbClr val="FF0000"/>
                </a:solidFill>
              </a:rPr>
              <a:t>BRO/81’42</a:t>
            </a:r>
          </a:p>
          <a:p>
            <a:endParaRPr lang="fr-FR" dirty="0" smtClean="0"/>
          </a:p>
        </p:txBody>
      </p:sp>
      <p:sp>
        <p:nvSpPr>
          <p:cNvPr id="3" name="Rectangle à coins arrondis 2"/>
          <p:cNvSpPr/>
          <p:nvPr/>
        </p:nvSpPr>
        <p:spPr>
          <a:xfrm>
            <a:off x="4357686" y="500042"/>
            <a:ext cx="3500462" cy="5715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0" u="sng" dirty="0" err="1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"/>
              </a:rPr>
              <a:t>Detailed</a:t>
            </a:r>
            <a:r>
              <a:rPr lang="fr-FR" b="0" u="sng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"/>
              </a:rPr>
              <a:t> </a:t>
            </a:r>
            <a:r>
              <a:rPr lang="fr-FR" b="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"/>
              </a:rPr>
              <a:t>information</a:t>
            </a:r>
            <a:endParaRPr lang="fr-FR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107521" name="Picture 1" descr="C:\Users\pc\Desktop\english books pictures\الروايات\In Cold Blood  A True Account of a Multiple Murder and its Consequences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571472" y="1005808"/>
            <a:ext cx="3214678" cy="48463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107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à coins arrondis 3"/>
          <p:cNvSpPr/>
          <p:nvPr/>
        </p:nvSpPr>
        <p:spPr>
          <a:xfrm>
            <a:off x="4143372" y="1428736"/>
            <a:ext cx="4000528" cy="44291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chemeClr val="accent2"/>
                </a:solidFill>
              </a:rPr>
              <a:t>McCarter, Sam</a:t>
            </a:r>
            <a:endParaRPr lang="fr-FR" dirty="0" smtClean="0">
              <a:solidFill>
                <a:schemeClr val="accent2"/>
              </a:solidFill>
            </a:endParaRPr>
          </a:p>
          <a:p>
            <a:endParaRPr lang="fr-FR" dirty="0" smtClean="0"/>
          </a:p>
          <a:p>
            <a:r>
              <a:rPr lang="en-US" dirty="0" smtClean="0"/>
              <a:t>Uncovering EAP : teaching academic writing and reading / Sam McCarter, Phil Jakes. - Oxford : Macmillan</a:t>
            </a:r>
            <a:endParaRPr lang="fr-FR" dirty="0" smtClean="0"/>
          </a:p>
          <a:p>
            <a:r>
              <a:rPr lang="en-US" dirty="0" smtClean="0"/>
              <a:t>Education, 2009. - 176 p. : ill. ; 25 cm. - ((Macmillan books for teachers)).</a:t>
            </a:r>
            <a:endParaRPr lang="fr-FR" dirty="0" smtClean="0"/>
          </a:p>
          <a:p>
            <a:r>
              <a:rPr lang="fr-FR" dirty="0" smtClean="0"/>
              <a:t>Notes bibliogr. et index</a:t>
            </a:r>
          </a:p>
          <a:p>
            <a:r>
              <a:rPr lang="fr-FR" dirty="0" smtClean="0"/>
              <a:t>ISBN 978-0-230-72322-1</a:t>
            </a:r>
          </a:p>
          <a:p>
            <a:r>
              <a:rPr lang="en-US" dirty="0" smtClean="0"/>
              <a:t>	                                                                                                                          </a:t>
            </a:r>
            <a:r>
              <a:rPr lang="en-US" dirty="0" err="1" smtClean="0">
                <a:solidFill>
                  <a:schemeClr val="accent2"/>
                </a:solidFill>
              </a:rPr>
              <a:t>McC</a:t>
            </a:r>
            <a:r>
              <a:rPr lang="en-US" dirty="0" smtClean="0">
                <a:solidFill>
                  <a:schemeClr val="accent2"/>
                </a:solidFill>
              </a:rPr>
              <a:t>/81’24</a:t>
            </a:r>
            <a:endParaRPr lang="fr-FR" dirty="0">
              <a:solidFill>
                <a:schemeClr val="accent2"/>
              </a:solidFill>
            </a:endParaRPr>
          </a:p>
        </p:txBody>
      </p:sp>
      <p:sp>
        <p:nvSpPr>
          <p:cNvPr id="3" name="Rectangle à coins arrondis 2"/>
          <p:cNvSpPr/>
          <p:nvPr/>
        </p:nvSpPr>
        <p:spPr>
          <a:xfrm>
            <a:off x="4286248" y="642918"/>
            <a:ext cx="3500462" cy="5715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0" u="sng" dirty="0" err="1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"/>
              </a:rPr>
              <a:t>Detailed</a:t>
            </a:r>
            <a:r>
              <a:rPr lang="fr-FR" b="0" u="sng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"/>
              </a:rPr>
              <a:t> </a:t>
            </a:r>
            <a:r>
              <a:rPr lang="fr-FR" b="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"/>
              </a:rPr>
              <a:t>information</a:t>
            </a:r>
            <a:endParaRPr lang="fr-FR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57346" name="Picture 2" descr="C:\Users\pc\Desktop\english books pictures\الروايات\Go down Moses and other stories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357158" y="975009"/>
            <a:ext cx="3571900" cy="46936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7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à coins arrondis 3"/>
          <p:cNvSpPr/>
          <p:nvPr/>
        </p:nvSpPr>
        <p:spPr>
          <a:xfrm>
            <a:off x="4214810" y="1428736"/>
            <a:ext cx="4000528" cy="44291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chemeClr val="accent2"/>
                </a:solidFill>
              </a:rPr>
              <a:t>McCarthy, Michael</a:t>
            </a:r>
            <a:endParaRPr lang="fr-FR" dirty="0" smtClean="0">
              <a:solidFill>
                <a:schemeClr val="accent2"/>
              </a:solidFill>
            </a:endParaRPr>
          </a:p>
          <a:p>
            <a:r>
              <a:rPr lang="en-US" dirty="0" smtClean="0"/>
              <a:t>	</a:t>
            </a:r>
            <a:endParaRPr lang="fr-FR" dirty="0" smtClean="0"/>
          </a:p>
          <a:p>
            <a:r>
              <a:rPr lang="en-US" dirty="0" smtClean="0"/>
              <a:t>Discourse analysis for language teachers / Michael McCarthy. - New York; Cambridge : Cambridge University Press, 1991. - x-213 p. : ill. ; 24 cm. - (Cambridge language teaching library).</a:t>
            </a:r>
            <a:endParaRPr lang="fr-FR" dirty="0" smtClean="0"/>
          </a:p>
          <a:p>
            <a:r>
              <a:rPr lang="en-US" dirty="0" err="1" smtClean="0"/>
              <a:t>Bibliogr</a:t>
            </a:r>
            <a:r>
              <a:rPr lang="en-US" dirty="0" smtClean="0"/>
              <a:t>. p. 193-205. Index</a:t>
            </a:r>
            <a:endParaRPr lang="fr-FR" dirty="0" smtClean="0"/>
          </a:p>
          <a:p>
            <a:r>
              <a:rPr lang="en-US" dirty="0" smtClean="0"/>
              <a:t>ISBN 978-0-521-36746-2</a:t>
            </a:r>
            <a:endParaRPr lang="fr-FR" dirty="0" smtClean="0"/>
          </a:p>
          <a:p>
            <a:r>
              <a:rPr lang="en-US" dirty="0" smtClean="0"/>
              <a:t>                                                                                                                          </a:t>
            </a:r>
            <a:r>
              <a:rPr lang="en-US" dirty="0" err="1" smtClean="0">
                <a:solidFill>
                  <a:schemeClr val="accent2"/>
                </a:solidFill>
              </a:rPr>
              <a:t>McC</a:t>
            </a:r>
            <a:r>
              <a:rPr lang="en-US" dirty="0" smtClean="0">
                <a:solidFill>
                  <a:schemeClr val="accent2"/>
                </a:solidFill>
              </a:rPr>
              <a:t>/81’42</a:t>
            </a:r>
            <a:endParaRPr lang="fr-FR" dirty="0" smtClean="0">
              <a:solidFill>
                <a:schemeClr val="accent2"/>
              </a:solidFill>
            </a:endParaRPr>
          </a:p>
          <a:p>
            <a:r>
              <a:rPr lang="en-US" dirty="0"/>
              <a:t> </a:t>
            </a:r>
            <a:endParaRPr lang="fr-FR" dirty="0"/>
          </a:p>
        </p:txBody>
      </p:sp>
      <p:sp>
        <p:nvSpPr>
          <p:cNvPr id="3" name="Rectangle à coins arrondis 2"/>
          <p:cNvSpPr/>
          <p:nvPr/>
        </p:nvSpPr>
        <p:spPr>
          <a:xfrm>
            <a:off x="4357686" y="500042"/>
            <a:ext cx="3500462" cy="5715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0" u="sng" dirty="0" err="1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"/>
              </a:rPr>
              <a:t>Detailed</a:t>
            </a:r>
            <a:r>
              <a:rPr lang="fr-FR" b="0" u="sng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"/>
              </a:rPr>
              <a:t> </a:t>
            </a:r>
            <a:r>
              <a:rPr lang="fr-FR" b="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"/>
              </a:rPr>
              <a:t>information</a:t>
            </a:r>
            <a:endParaRPr lang="fr-FR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56322" name="Picture 2" descr="C:\Users\pc\Desktop\english books pictures\الروايات\As I lay dying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543020" y="642918"/>
            <a:ext cx="3485927" cy="52308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6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à coins arrondis 3"/>
          <p:cNvSpPr/>
          <p:nvPr/>
        </p:nvSpPr>
        <p:spPr>
          <a:xfrm>
            <a:off x="4143372" y="1500174"/>
            <a:ext cx="4000528" cy="44291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err="1" smtClean="0">
                <a:solidFill>
                  <a:schemeClr val="accent2"/>
                </a:solidFill>
              </a:rPr>
              <a:t>Kristeva</a:t>
            </a:r>
            <a:r>
              <a:rPr lang="en-US" dirty="0" smtClean="0">
                <a:solidFill>
                  <a:schemeClr val="accent2"/>
                </a:solidFill>
              </a:rPr>
              <a:t>, Julia</a:t>
            </a:r>
            <a:endParaRPr lang="fr-FR" dirty="0" smtClean="0">
              <a:solidFill>
                <a:schemeClr val="accent2"/>
              </a:solidFill>
            </a:endParaRPr>
          </a:p>
          <a:p>
            <a:r>
              <a:rPr lang="en-US" dirty="0" smtClean="0"/>
              <a:t>	</a:t>
            </a:r>
            <a:endParaRPr lang="fr-FR" dirty="0" smtClean="0"/>
          </a:p>
          <a:p>
            <a:r>
              <a:rPr lang="en-US" dirty="0" smtClean="0"/>
              <a:t>Desire in language : a semiotic approach to literature and art / Julia </a:t>
            </a:r>
            <a:r>
              <a:rPr lang="en-US" dirty="0" err="1" smtClean="0"/>
              <a:t>Kristeva</a:t>
            </a:r>
            <a:r>
              <a:rPr lang="en-US" dirty="0" smtClean="0"/>
              <a:t>. - New York : Columbia University Press, 1980. - XI-305 p. : ill., </a:t>
            </a:r>
            <a:r>
              <a:rPr lang="en-US" dirty="0" err="1" smtClean="0"/>
              <a:t>couv</a:t>
            </a:r>
            <a:r>
              <a:rPr lang="en-US" dirty="0" smtClean="0"/>
              <a:t>. ill.. ; 24 cm. - (European perspectives (New York)).</a:t>
            </a:r>
            <a:endParaRPr lang="fr-FR" dirty="0" smtClean="0"/>
          </a:p>
          <a:p>
            <a:r>
              <a:rPr lang="fr-FR" dirty="0" smtClean="0"/>
              <a:t>Réf. bibliogr. en fin de chapitres. </a:t>
            </a:r>
            <a:r>
              <a:rPr lang="en-US" dirty="0" smtClean="0"/>
              <a:t>Index</a:t>
            </a:r>
            <a:endParaRPr lang="fr-FR" dirty="0" smtClean="0"/>
          </a:p>
          <a:p>
            <a:r>
              <a:rPr lang="en-US" dirty="0" smtClean="0"/>
              <a:t>ISBN 978-0-231-04807-1</a:t>
            </a:r>
            <a:endParaRPr lang="fr-FR" dirty="0" smtClean="0"/>
          </a:p>
          <a:p>
            <a:pPr algn="r"/>
            <a:r>
              <a:rPr lang="en-US" dirty="0" smtClean="0"/>
              <a:t>                                                                                                                          </a:t>
            </a:r>
            <a:r>
              <a:rPr lang="en-US" dirty="0" smtClean="0">
                <a:solidFill>
                  <a:schemeClr val="accent2"/>
                </a:solidFill>
              </a:rPr>
              <a:t>KRI/81’22</a:t>
            </a:r>
            <a:endParaRPr lang="fr-FR" dirty="0">
              <a:solidFill>
                <a:schemeClr val="accent2"/>
              </a:solidFill>
            </a:endParaRPr>
          </a:p>
        </p:txBody>
      </p:sp>
      <p:sp>
        <p:nvSpPr>
          <p:cNvPr id="3" name="Rectangle à coins arrondis 2"/>
          <p:cNvSpPr/>
          <p:nvPr/>
        </p:nvSpPr>
        <p:spPr>
          <a:xfrm>
            <a:off x="4572000" y="642918"/>
            <a:ext cx="3500462" cy="5715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0" u="sng" dirty="0" err="1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"/>
              </a:rPr>
              <a:t>Detailed</a:t>
            </a:r>
            <a:r>
              <a:rPr lang="fr-FR" b="0" u="sng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"/>
              </a:rPr>
              <a:t> </a:t>
            </a:r>
            <a:r>
              <a:rPr lang="fr-FR" b="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"/>
              </a:rPr>
              <a:t>information</a:t>
            </a:r>
            <a:endParaRPr lang="fr-FR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84993" name="Picture 1" descr="C:\Users\pc\Desktop\english books pictures\الروايات\Light in August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03840" y="642919"/>
            <a:ext cx="3549974" cy="53578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49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à coins arrondis 3"/>
          <p:cNvSpPr/>
          <p:nvPr/>
        </p:nvSpPr>
        <p:spPr>
          <a:xfrm>
            <a:off x="4143372" y="1428736"/>
            <a:ext cx="4000528" cy="44291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chemeClr val="accent2"/>
                </a:solidFill>
              </a:rPr>
              <a:t>Wu, Duncan</a:t>
            </a:r>
            <a:endParaRPr lang="fr-FR" dirty="0" smtClean="0">
              <a:solidFill>
                <a:schemeClr val="accent2"/>
              </a:solidFill>
            </a:endParaRPr>
          </a:p>
          <a:p>
            <a:r>
              <a:rPr lang="en-US" dirty="0" smtClean="0"/>
              <a:t>	</a:t>
            </a:r>
            <a:endParaRPr lang="fr-FR" dirty="0" smtClean="0"/>
          </a:p>
          <a:p>
            <a:r>
              <a:rPr lang="en-US" dirty="0" smtClean="0"/>
              <a:t>Romanticism : an anthology / Duncan Wu; Ed.04. - Oxford : Blackwell, 2012. - lxxix-1558 p. : ill. en noir et en</a:t>
            </a:r>
            <a:endParaRPr lang="fr-FR" dirty="0" smtClean="0"/>
          </a:p>
          <a:p>
            <a:r>
              <a:rPr lang="fr-FR" dirty="0" err="1" smtClean="0"/>
              <a:t>coul</a:t>
            </a:r>
            <a:r>
              <a:rPr lang="fr-FR" dirty="0" smtClean="0"/>
              <a:t>., </a:t>
            </a:r>
            <a:r>
              <a:rPr lang="fr-FR" dirty="0" err="1" smtClean="0"/>
              <a:t>couv</a:t>
            </a:r>
            <a:r>
              <a:rPr lang="fr-FR" dirty="0" smtClean="0"/>
              <a:t>. ill. en </a:t>
            </a:r>
            <a:r>
              <a:rPr lang="fr-FR" dirty="0" err="1" smtClean="0"/>
              <a:t>coul</a:t>
            </a:r>
            <a:r>
              <a:rPr lang="fr-FR" dirty="0" smtClean="0"/>
              <a:t>. ; 25 cm.</a:t>
            </a:r>
          </a:p>
          <a:p>
            <a:r>
              <a:rPr lang="fr-FR" dirty="0" smtClean="0"/>
              <a:t>Bibliogr. en fin d'articles. </a:t>
            </a:r>
            <a:r>
              <a:rPr lang="en-US" dirty="0" smtClean="0"/>
              <a:t>Chronol. Index</a:t>
            </a:r>
            <a:endParaRPr lang="fr-FR" dirty="0" smtClean="0"/>
          </a:p>
          <a:p>
            <a:r>
              <a:rPr lang="en-US" dirty="0" smtClean="0"/>
              <a:t>ISBN 978-1-4051-9075-6</a:t>
            </a:r>
            <a:endParaRPr lang="fr-FR" dirty="0" smtClean="0"/>
          </a:p>
          <a:p>
            <a:pPr algn="r"/>
            <a:r>
              <a:rPr lang="en-US" dirty="0" smtClean="0"/>
              <a:t>                                                                                                                                 </a:t>
            </a:r>
            <a:r>
              <a:rPr lang="en-US" dirty="0" smtClean="0">
                <a:solidFill>
                  <a:schemeClr val="accent2"/>
                </a:solidFill>
              </a:rPr>
              <a:t>WU/82 </a:t>
            </a:r>
            <a:endParaRPr lang="fr-FR" dirty="0">
              <a:solidFill>
                <a:schemeClr val="accent2"/>
              </a:solidFill>
            </a:endParaRPr>
          </a:p>
        </p:txBody>
      </p:sp>
      <p:sp>
        <p:nvSpPr>
          <p:cNvPr id="3" name="Rectangle à coins arrondis 2"/>
          <p:cNvSpPr/>
          <p:nvPr/>
        </p:nvSpPr>
        <p:spPr>
          <a:xfrm>
            <a:off x="4357686" y="571480"/>
            <a:ext cx="3500462" cy="5715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0" u="sng" dirty="0" err="1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"/>
              </a:rPr>
              <a:t>Detailed</a:t>
            </a:r>
            <a:r>
              <a:rPr lang="fr-FR" b="0" u="sng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"/>
              </a:rPr>
              <a:t> </a:t>
            </a:r>
            <a:r>
              <a:rPr lang="fr-FR" b="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"/>
              </a:rPr>
              <a:t>information</a:t>
            </a:r>
            <a:endParaRPr lang="fr-FR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83969" name="Picture 1" descr="C:\Users\pc\Desktop\english books pictures\الروايات\Love and death in the American novel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223115" y="785794"/>
            <a:ext cx="3554201" cy="51435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839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à coins arrondis 3"/>
          <p:cNvSpPr/>
          <p:nvPr/>
        </p:nvSpPr>
        <p:spPr>
          <a:xfrm>
            <a:off x="4143372" y="1428736"/>
            <a:ext cx="4000528" cy="44291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err="1" smtClean="0">
                <a:solidFill>
                  <a:schemeClr val="accent2"/>
                </a:solidFill>
              </a:rPr>
              <a:t>Rothwell</a:t>
            </a:r>
            <a:r>
              <a:rPr lang="en-US" dirty="0" smtClean="0"/>
              <a:t>, </a:t>
            </a:r>
            <a:r>
              <a:rPr lang="en-US" dirty="0" smtClean="0">
                <a:solidFill>
                  <a:schemeClr val="accent2"/>
                </a:solidFill>
              </a:rPr>
              <a:t>David</a:t>
            </a:r>
            <a:endParaRPr lang="fr-FR" dirty="0" smtClean="0">
              <a:solidFill>
                <a:schemeClr val="accent2"/>
              </a:solidFill>
            </a:endParaRPr>
          </a:p>
          <a:p>
            <a:r>
              <a:rPr lang="en-US" dirty="0" smtClean="0"/>
              <a:t>	</a:t>
            </a:r>
            <a:endParaRPr lang="fr-FR" dirty="0" smtClean="0"/>
          </a:p>
          <a:p>
            <a:r>
              <a:rPr lang="en-US" dirty="0" smtClean="0"/>
              <a:t>Dictionary of Homonyms / David </a:t>
            </a:r>
            <a:r>
              <a:rPr lang="en-US" dirty="0" err="1" smtClean="0"/>
              <a:t>Rothwell</a:t>
            </a:r>
            <a:r>
              <a:rPr lang="en-US" dirty="0" smtClean="0"/>
              <a:t>. - London : </a:t>
            </a:r>
            <a:r>
              <a:rPr lang="ar-SA" dirty="0" smtClean="0"/>
              <a:t>‎</a:t>
            </a:r>
            <a:r>
              <a:rPr lang="en-US" dirty="0" smtClean="0"/>
              <a:t> Wordsworth Editions Limited, 2007. - 544p. ; 22 cm.</a:t>
            </a:r>
            <a:endParaRPr lang="fr-FR" dirty="0" smtClean="0"/>
          </a:p>
          <a:p>
            <a:r>
              <a:rPr lang="en-US" dirty="0" err="1" smtClean="0"/>
              <a:t>Bibliogr</a:t>
            </a:r>
            <a:r>
              <a:rPr lang="en-US" dirty="0" smtClean="0"/>
              <a:t>. p. 544</a:t>
            </a:r>
            <a:endParaRPr lang="fr-FR" dirty="0" smtClean="0"/>
          </a:p>
          <a:p>
            <a:r>
              <a:rPr lang="en-US" dirty="0" smtClean="0"/>
              <a:t>ISBN 978-1-84022-542-6</a:t>
            </a:r>
            <a:endParaRPr lang="fr-FR" dirty="0" smtClean="0"/>
          </a:p>
          <a:p>
            <a:pPr algn="r"/>
            <a:r>
              <a:rPr lang="en-US" dirty="0" smtClean="0"/>
              <a:t>                                                                                                                </a:t>
            </a:r>
            <a:r>
              <a:rPr lang="en-US" dirty="0" smtClean="0">
                <a:solidFill>
                  <a:schemeClr val="accent2"/>
                </a:solidFill>
              </a:rPr>
              <a:t>ROT/81’373.423</a:t>
            </a:r>
            <a:endParaRPr lang="fr-FR" dirty="0" smtClean="0">
              <a:solidFill>
                <a:schemeClr val="accent2"/>
              </a:solidFill>
            </a:endParaRPr>
          </a:p>
          <a:p>
            <a:r>
              <a:rPr lang="en-US" dirty="0" smtClean="0"/>
              <a:t> </a:t>
            </a:r>
            <a:endParaRPr lang="fr-FR" dirty="0" smtClean="0"/>
          </a:p>
          <a:p>
            <a:endParaRPr lang="fr-FR" dirty="0" smtClean="0"/>
          </a:p>
          <a:p>
            <a:r>
              <a:rPr lang="en-US" dirty="0" smtClean="0"/>
              <a:t> </a:t>
            </a:r>
            <a:endParaRPr lang="fr-FR" dirty="0"/>
          </a:p>
        </p:txBody>
      </p:sp>
      <p:sp>
        <p:nvSpPr>
          <p:cNvPr id="3" name="Rectangle à coins arrondis 2"/>
          <p:cNvSpPr/>
          <p:nvPr/>
        </p:nvSpPr>
        <p:spPr>
          <a:xfrm>
            <a:off x="4786314" y="571480"/>
            <a:ext cx="3500462" cy="5715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0" u="sng" dirty="0" err="1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"/>
              </a:rPr>
              <a:t>Detailed</a:t>
            </a:r>
            <a:r>
              <a:rPr lang="fr-FR" b="0" u="sng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"/>
              </a:rPr>
              <a:t> </a:t>
            </a:r>
            <a:r>
              <a:rPr lang="fr-FR" b="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"/>
              </a:rPr>
              <a:t>information</a:t>
            </a:r>
            <a:endParaRPr lang="fr-FR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82945" name="Picture 1" descr="C:\Users\pc\Desktop\english books pictures\الروايات\The great Gatsby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575027" y="785794"/>
            <a:ext cx="3350478" cy="52864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29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à coins arrondis 3"/>
          <p:cNvSpPr/>
          <p:nvPr/>
        </p:nvSpPr>
        <p:spPr>
          <a:xfrm>
            <a:off x="4572000" y="1214422"/>
            <a:ext cx="4143404" cy="492922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rgbClr val="FF0000"/>
                </a:solidFill>
              </a:rPr>
              <a:t>Oxford</a:t>
            </a:r>
            <a:endParaRPr lang="fr-FR" dirty="0" smtClean="0">
              <a:solidFill>
                <a:srgbClr val="FF0000"/>
              </a:solidFill>
            </a:endParaRPr>
          </a:p>
          <a:p>
            <a:r>
              <a:rPr lang="en-US" dirty="0" smtClean="0"/>
              <a:t>	</a:t>
            </a:r>
            <a:endParaRPr lang="fr-FR" dirty="0" smtClean="0"/>
          </a:p>
          <a:p>
            <a:r>
              <a:rPr lang="en-US" dirty="0" smtClean="0"/>
              <a:t>Oxford essential dictionary : for elementary and pre-intermediate learners of </a:t>
            </a:r>
            <a:r>
              <a:rPr lang="en-US" dirty="0" err="1" smtClean="0"/>
              <a:t>english</a:t>
            </a:r>
            <a:r>
              <a:rPr lang="en-US" dirty="0" smtClean="0"/>
              <a:t> /  Oxford. - Oxford :</a:t>
            </a:r>
            <a:endParaRPr lang="fr-FR" dirty="0" smtClean="0"/>
          </a:p>
          <a:p>
            <a:r>
              <a:rPr lang="en-US" dirty="0" smtClean="0"/>
              <a:t>Oxford University Press, 2006. - VIII-4896 p. : ill. en </a:t>
            </a:r>
            <a:r>
              <a:rPr lang="en-US" dirty="0" err="1" smtClean="0"/>
              <a:t>coul</a:t>
            </a:r>
            <a:r>
              <a:rPr lang="en-US" dirty="0" smtClean="0"/>
              <a:t>. + un </a:t>
            </a:r>
            <a:r>
              <a:rPr lang="en-US" dirty="0" err="1" smtClean="0"/>
              <a:t>cédérom</a:t>
            </a:r>
            <a:r>
              <a:rPr lang="en-US" dirty="0" smtClean="0"/>
              <a:t> ; 20 cm.</a:t>
            </a:r>
            <a:endParaRPr lang="fr-FR" dirty="0" smtClean="0"/>
          </a:p>
          <a:p>
            <a:r>
              <a:rPr lang="en-US" dirty="0" smtClean="0"/>
              <a:t>ISBN 978-0-19-433403-7</a:t>
            </a:r>
            <a:endParaRPr lang="fr-FR" dirty="0" smtClean="0"/>
          </a:p>
          <a:p>
            <a:r>
              <a:rPr lang="en-US" dirty="0" smtClean="0"/>
              <a:t>English (dictionaries); English (language) – Dictionaries</a:t>
            </a:r>
            <a:endParaRPr lang="fr-FR" dirty="0" smtClean="0"/>
          </a:p>
          <a:p>
            <a:r>
              <a:rPr lang="en-US" dirty="0" smtClean="0"/>
              <a:t>                                                                                                                        </a:t>
            </a:r>
            <a:r>
              <a:rPr lang="en-US" dirty="0" smtClean="0">
                <a:solidFill>
                  <a:srgbClr val="FF0000"/>
                </a:solidFill>
              </a:rPr>
              <a:t>OXF/81’374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0" y="0"/>
            <a:ext cx="415498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5750" algn="l"/>
              </a:tabLst>
            </a:pPr>
            <a:r>
              <a:rPr kumimoji="0" lang="fr-FR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     </a:t>
            </a:r>
            <a:endParaRPr kumimoji="0" lang="fr-F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7409" name="Rectangle 1"/>
          <p:cNvSpPr>
            <a:spLocks noChangeArrowheads="1"/>
          </p:cNvSpPr>
          <p:nvPr/>
        </p:nvSpPr>
        <p:spPr bwMode="auto">
          <a:xfrm>
            <a:off x="0" y="0"/>
            <a:ext cx="415498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5750" algn="l"/>
              </a:tabLst>
            </a:pPr>
            <a:r>
              <a:rPr kumimoji="0" lang="fr-FR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     </a:t>
            </a:r>
            <a:endParaRPr kumimoji="0" lang="fr-F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à coins arrondis 5"/>
          <p:cNvSpPr/>
          <p:nvPr/>
        </p:nvSpPr>
        <p:spPr>
          <a:xfrm>
            <a:off x="4857752" y="428604"/>
            <a:ext cx="3500462" cy="5715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0" u="sng" dirty="0" err="1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"/>
              </a:rPr>
              <a:t>Detailed</a:t>
            </a:r>
            <a:r>
              <a:rPr lang="fr-FR" b="0" u="sng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"/>
              </a:rPr>
              <a:t> </a:t>
            </a:r>
            <a:r>
              <a:rPr lang="fr-FR" b="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"/>
              </a:rPr>
              <a:t>information</a:t>
            </a:r>
            <a:endParaRPr lang="fr-FR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18435" name="Picture 3" descr="C:\Users\pc\Desktop\english books pictures\تعليميات اللغة - منهجية\Face 2face  Advanced workbook with key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566417" y="857232"/>
            <a:ext cx="3296257" cy="52149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à coins arrondis 3"/>
          <p:cNvSpPr/>
          <p:nvPr/>
        </p:nvSpPr>
        <p:spPr>
          <a:xfrm>
            <a:off x="4143372" y="1000108"/>
            <a:ext cx="4000528" cy="485778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chemeClr val="accent2"/>
                </a:solidFill>
              </a:rPr>
              <a:t>Robertson, Connie</a:t>
            </a:r>
            <a:endParaRPr lang="fr-FR" dirty="0" smtClean="0">
              <a:solidFill>
                <a:schemeClr val="accent2"/>
              </a:solidFill>
            </a:endParaRPr>
          </a:p>
          <a:p>
            <a:r>
              <a:rPr lang="en-US" dirty="0" smtClean="0"/>
              <a:t>	</a:t>
            </a:r>
            <a:endParaRPr lang="fr-FR" dirty="0" smtClean="0"/>
          </a:p>
          <a:p>
            <a:r>
              <a:rPr lang="en-US" dirty="0" smtClean="0"/>
              <a:t>The Wordsworth Dictionary of Quotations / Connie Robertson. - Ed.03. - London : Wordsworth Editions</a:t>
            </a:r>
            <a:endParaRPr lang="fr-FR" dirty="0" smtClean="0"/>
          </a:p>
          <a:p>
            <a:r>
              <a:rPr lang="en-US" dirty="0" smtClean="0"/>
              <a:t>Limited, 1998. - 669 p. ; 22 cm.</a:t>
            </a:r>
            <a:endParaRPr lang="fr-FR" dirty="0" smtClean="0"/>
          </a:p>
          <a:p>
            <a:r>
              <a:rPr lang="en-US" dirty="0" smtClean="0"/>
              <a:t>ISBN 978-1-85326-489-4</a:t>
            </a:r>
            <a:endParaRPr lang="fr-FR" dirty="0" smtClean="0"/>
          </a:p>
          <a:p>
            <a:pPr algn="r"/>
            <a:r>
              <a:rPr lang="en-US" dirty="0" smtClean="0"/>
              <a:t>                                                                                                      </a:t>
            </a:r>
            <a:r>
              <a:rPr lang="en-US" dirty="0" smtClean="0">
                <a:solidFill>
                  <a:schemeClr val="accent2"/>
                </a:solidFill>
              </a:rPr>
              <a:t>ROB/81’374</a:t>
            </a:r>
            <a:endParaRPr lang="fr-FR" dirty="0" smtClean="0">
              <a:solidFill>
                <a:schemeClr val="accent2"/>
              </a:solidFill>
            </a:endParaRPr>
          </a:p>
          <a:p>
            <a:endParaRPr lang="fr-FR" dirty="0"/>
          </a:p>
        </p:txBody>
      </p:sp>
      <p:sp>
        <p:nvSpPr>
          <p:cNvPr id="3" name="Rectangle à coins arrondis 2"/>
          <p:cNvSpPr/>
          <p:nvPr/>
        </p:nvSpPr>
        <p:spPr>
          <a:xfrm>
            <a:off x="4500562" y="285728"/>
            <a:ext cx="3500462" cy="5715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0" u="sng" dirty="0" err="1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"/>
              </a:rPr>
              <a:t>Detailed</a:t>
            </a:r>
            <a:r>
              <a:rPr lang="fr-FR" b="0" u="sng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"/>
              </a:rPr>
              <a:t> </a:t>
            </a:r>
            <a:r>
              <a:rPr lang="fr-FR" b="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"/>
              </a:rPr>
              <a:t>information</a:t>
            </a:r>
            <a:endParaRPr lang="fr-FR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81921" name="Picture 1" descr="C:\Users\pc\Desktop\english books pictures\الروايات\Nathaniel Hawthorne's tales  authoritative texts, backgrounds, criticism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368669" y="571480"/>
            <a:ext cx="3452021" cy="54816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1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à coins arrondis 3"/>
          <p:cNvSpPr/>
          <p:nvPr/>
        </p:nvSpPr>
        <p:spPr>
          <a:xfrm>
            <a:off x="4143372" y="1071546"/>
            <a:ext cx="4000528" cy="478634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chemeClr val="accent2"/>
                </a:solidFill>
              </a:rPr>
              <a:t>Harmer, Jeremy.</a:t>
            </a:r>
            <a:endParaRPr lang="fr-FR" dirty="0" smtClean="0">
              <a:solidFill>
                <a:schemeClr val="accent2"/>
              </a:solidFill>
            </a:endParaRPr>
          </a:p>
          <a:p>
            <a:r>
              <a:rPr lang="en-US" dirty="0" smtClean="0"/>
              <a:t>	</a:t>
            </a:r>
            <a:endParaRPr lang="fr-FR" dirty="0" smtClean="0"/>
          </a:p>
          <a:p>
            <a:r>
              <a:rPr lang="en-US" dirty="0" smtClean="0"/>
              <a:t>The practice of English language teaching / Jeremy. Harmer. - Ed.02. - London : Pearson Longman Education, 2015. - 446 p. : ill., </a:t>
            </a:r>
            <a:r>
              <a:rPr lang="en-US" dirty="0" err="1" smtClean="0"/>
              <a:t>couv</a:t>
            </a:r>
            <a:r>
              <a:rPr lang="en-US" dirty="0" smtClean="0"/>
              <a:t>. ill. en </a:t>
            </a:r>
            <a:r>
              <a:rPr lang="en-US" dirty="0" err="1" smtClean="0"/>
              <a:t>coul</a:t>
            </a:r>
            <a:r>
              <a:rPr lang="en-US" dirty="0" smtClean="0"/>
              <a:t>. ;  . - 1 DVD ; 12 cm ; 25 cm. </a:t>
            </a:r>
            <a:r>
              <a:rPr lang="en-US" dirty="0" err="1" smtClean="0"/>
              <a:t>Bibliogr</a:t>
            </a:r>
            <a:r>
              <a:rPr lang="en-US" dirty="0" smtClean="0"/>
              <a:t>. p. 190-197. Index</a:t>
            </a:r>
            <a:endParaRPr lang="fr-FR" dirty="0" smtClean="0"/>
          </a:p>
          <a:p>
            <a:r>
              <a:rPr lang="en-US" dirty="0" smtClean="0"/>
              <a:t>ISBN 978-0-521-59646-6</a:t>
            </a:r>
            <a:endParaRPr lang="fr-FR" dirty="0" smtClean="0"/>
          </a:p>
          <a:p>
            <a:pPr algn="r"/>
            <a:r>
              <a:rPr lang="en-US" dirty="0" smtClean="0"/>
              <a:t>                                                                                                                          </a:t>
            </a:r>
            <a:r>
              <a:rPr lang="en-US" dirty="0" smtClean="0">
                <a:solidFill>
                  <a:schemeClr val="accent2"/>
                </a:solidFill>
              </a:rPr>
              <a:t>HAR/81’24</a:t>
            </a:r>
            <a:endParaRPr lang="fr-FR" dirty="0" smtClean="0">
              <a:solidFill>
                <a:schemeClr val="accent2"/>
              </a:solidFill>
            </a:endParaRPr>
          </a:p>
          <a:p>
            <a:r>
              <a:rPr lang="en-US" dirty="0" smtClean="0"/>
              <a:t> </a:t>
            </a:r>
            <a:endParaRPr lang="fr-FR" dirty="0"/>
          </a:p>
        </p:txBody>
      </p:sp>
      <p:sp>
        <p:nvSpPr>
          <p:cNvPr id="3" name="Rectangle à coins arrondis 2"/>
          <p:cNvSpPr/>
          <p:nvPr/>
        </p:nvSpPr>
        <p:spPr>
          <a:xfrm>
            <a:off x="4500562" y="357166"/>
            <a:ext cx="3500462" cy="5715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0" u="sng" dirty="0" err="1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"/>
              </a:rPr>
              <a:t>Detailed</a:t>
            </a:r>
            <a:r>
              <a:rPr lang="fr-FR" b="0" u="sng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"/>
              </a:rPr>
              <a:t> </a:t>
            </a:r>
            <a:r>
              <a:rPr lang="fr-FR" b="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"/>
              </a:rPr>
              <a:t>information</a:t>
            </a:r>
            <a:endParaRPr lang="fr-FR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80897" name="Picture 1" descr="C:\Users\pc\Desktop\english books pictures\الروايات\The turn of the screw and other stories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285721" y="1072673"/>
            <a:ext cx="3429024" cy="44983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0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à coins arrondis 3"/>
          <p:cNvSpPr/>
          <p:nvPr/>
        </p:nvSpPr>
        <p:spPr>
          <a:xfrm>
            <a:off x="4143372" y="1071546"/>
            <a:ext cx="4000528" cy="478634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chemeClr val="accent2"/>
                </a:solidFill>
              </a:rPr>
              <a:t>Richards, Jack Croft</a:t>
            </a:r>
            <a:endParaRPr lang="fr-FR" dirty="0" smtClean="0">
              <a:solidFill>
                <a:schemeClr val="accent2"/>
              </a:solidFill>
            </a:endParaRPr>
          </a:p>
          <a:p>
            <a:r>
              <a:rPr lang="en-US" dirty="0" smtClean="0"/>
              <a:t>	</a:t>
            </a:r>
            <a:endParaRPr lang="fr-FR" dirty="0" smtClean="0"/>
          </a:p>
          <a:p>
            <a:r>
              <a:rPr lang="en-US" dirty="0" smtClean="0"/>
              <a:t>Approaches and methods in language teaching / Jack Croft Richards, Theodore Stephen Rodgers. - Ed.03. -Cambridge : Cambridge University Press, 2014. - X-410 p. : </a:t>
            </a:r>
            <a:r>
              <a:rPr lang="en-US" dirty="0" err="1" smtClean="0"/>
              <a:t>couv</a:t>
            </a:r>
            <a:r>
              <a:rPr lang="en-US" dirty="0" smtClean="0"/>
              <a:t>. ill. ; 25 cm.</a:t>
            </a:r>
            <a:endParaRPr lang="fr-FR" dirty="0" smtClean="0"/>
          </a:p>
          <a:p>
            <a:r>
              <a:rPr lang="fr-FR" dirty="0" smtClean="0"/>
              <a:t>Bibliogr. en fin de chapitres. </a:t>
            </a:r>
            <a:r>
              <a:rPr lang="en-US" dirty="0" smtClean="0"/>
              <a:t>Index</a:t>
            </a:r>
            <a:endParaRPr lang="fr-FR" dirty="0" smtClean="0"/>
          </a:p>
          <a:p>
            <a:pPr algn="r"/>
            <a:r>
              <a:rPr lang="en-US" dirty="0" smtClean="0"/>
              <a:t>ISBN 978-1-107-67596-4 </a:t>
            </a:r>
            <a:r>
              <a:rPr lang="en-US" dirty="0" smtClean="0">
                <a:solidFill>
                  <a:schemeClr val="accent2"/>
                </a:solidFill>
              </a:rPr>
              <a:t>RIC/81’24</a:t>
            </a:r>
            <a:endParaRPr lang="fr-FR" dirty="0" smtClean="0">
              <a:solidFill>
                <a:schemeClr val="accent2"/>
              </a:solidFill>
            </a:endParaRPr>
          </a:p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endParaRPr lang="fr-FR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fr-FR" dirty="0"/>
          </a:p>
        </p:txBody>
      </p:sp>
      <p:sp>
        <p:nvSpPr>
          <p:cNvPr id="3" name="Rectangle à coins arrondis 2"/>
          <p:cNvSpPr/>
          <p:nvPr/>
        </p:nvSpPr>
        <p:spPr>
          <a:xfrm>
            <a:off x="4214810" y="428604"/>
            <a:ext cx="3500462" cy="5715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0" u="sng" dirty="0" err="1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"/>
              </a:rPr>
              <a:t>Detailed</a:t>
            </a:r>
            <a:r>
              <a:rPr lang="fr-FR" b="0" u="sng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"/>
              </a:rPr>
              <a:t> </a:t>
            </a:r>
            <a:r>
              <a:rPr lang="fr-FR" b="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"/>
              </a:rPr>
              <a:t>information</a:t>
            </a:r>
            <a:endParaRPr lang="fr-FR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106497" name="Picture 1" descr="C:\Users\pc\Desktop\english books pictures\الروايات\The Ambassadors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357159" y="920514"/>
            <a:ext cx="3643338" cy="48026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6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à coins arrondis 3"/>
          <p:cNvSpPr/>
          <p:nvPr/>
        </p:nvSpPr>
        <p:spPr>
          <a:xfrm>
            <a:off x="4143372" y="1071546"/>
            <a:ext cx="4000528" cy="478634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rgbClr val="FF0000"/>
                </a:solidFill>
              </a:rPr>
              <a:t>Chambers, J. K </a:t>
            </a:r>
            <a:r>
              <a:rPr lang="en-US" dirty="0" smtClean="0"/>
              <a:t>.</a:t>
            </a:r>
            <a:endParaRPr lang="fr-FR" dirty="0" smtClean="0"/>
          </a:p>
          <a:p>
            <a:r>
              <a:rPr lang="en-US" dirty="0" smtClean="0"/>
              <a:t>	</a:t>
            </a:r>
            <a:endParaRPr lang="fr-FR" dirty="0" smtClean="0"/>
          </a:p>
          <a:p>
            <a:r>
              <a:rPr lang="en-US" dirty="0" smtClean="0"/>
              <a:t>Dialectology / J. K . Chambers, Peter </a:t>
            </a:r>
            <a:r>
              <a:rPr lang="en-US" dirty="0" err="1" smtClean="0"/>
              <a:t>Trudgill</a:t>
            </a:r>
            <a:r>
              <a:rPr lang="en-US" dirty="0" smtClean="0"/>
              <a:t>. - Cambridge; New York; Melbourne : Cambridge University</a:t>
            </a:r>
            <a:endParaRPr lang="fr-FR" dirty="0" smtClean="0"/>
          </a:p>
          <a:p>
            <a:r>
              <a:rPr lang="en-US" dirty="0" smtClean="0"/>
              <a:t>Press, 1998. - xiv-201 p. : ill., </a:t>
            </a:r>
            <a:r>
              <a:rPr lang="en-US" dirty="0" err="1" smtClean="0"/>
              <a:t>cartes</a:t>
            </a:r>
            <a:r>
              <a:rPr lang="en-US" dirty="0" smtClean="0"/>
              <a:t>, graph. ; 23 cm. - (Cambridge textbooks in linguistics).</a:t>
            </a:r>
            <a:endParaRPr lang="fr-FR" dirty="0" smtClean="0"/>
          </a:p>
          <a:p>
            <a:r>
              <a:rPr lang="en-US" dirty="0" err="1" smtClean="0"/>
              <a:t>Bibliogr</a:t>
            </a:r>
            <a:r>
              <a:rPr lang="en-US" dirty="0" smtClean="0"/>
              <a:t>. p. 190-197. Index</a:t>
            </a:r>
            <a:endParaRPr lang="fr-FR" dirty="0" smtClean="0"/>
          </a:p>
          <a:p>
            <a:r>
              <a:rPr lang="en-US" dirty="0" smtClean="0"/>
              <a:t>ISBN 978-0-521-59646-6</a:t>
            </a:r>
            <a:endParaRPr lang="fr-FR" dirty="0" smtClean="0"/>
          </a:p>
          <a:p>
            <a:pPr algn="r"/>
            <a:r>
              <a:rPr lang="en-US" dirty="0" smtClean="0"/>
              <a:t>                                                                                                                      </a:t>
            </a:r>
            <a:r>
              <a:rPr lang="en-US" dirty="0" smtClean="0">
                <a:solidFill>
                  <a:srgbClr val="FF0000"/>
                </a:solidFill>
              </a:rPr>
              <a:t>CHA/81’28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3" name="Rectangle à coins arrondis 2"/>
          <p:cNvSpPr/>
          <p:nvPr/>
        </p:nvSpPr>
        <p:spPr>
          <a:xfrm>
            <a:off x="4357686" y="214290"/>
            <a:ext cx="3500462" cy="5715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0" u="sng" dirty="0" err="1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"/>
              </a:rPr>
              <a:t>Detailed</a:t>
            </a:r>
            <a:r>
              <a:rPr lang="fr-FR" b="0" u="sng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"/>
              </a:rPr>
              <a:t> </a:t>
            </a:r>
            <a:r>
              <a:rPr lang="fr-FR" b="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"/>
              </a:rPr>
              <a:t>information</a:t>
            </a:r>
            <a:endParaRPr lang="fr-FR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105473" name="Picture 1" descr="C:\Users\pc\Desktop\english books pictures\الروايات\The first Lady Chatterley  the first version of Lady Chatterley's lover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307302" y="571481"/>
            <a:ext cx="3314421" cy="50720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54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à coins arrondis 3"/>
          <p:cNvSpPr/>
          <p:nvPr/>
        </p:nvSpPr>
        <p:spPr>
          <a:xfrm>
            <a:off x="4143372" y="1071546"/>
            <a:ext cx="4000528" cy="478634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/>
              <a:t>	</a:t>
            </a:r>
            <a:endParaRPr lang="fr-FR" dirty="0" smtClean="0"/>
          </a:p>
          <a:p>
            <a:r>
              <a:rPr lang="en-US" dirty="0" smtClean="0">
                <a:solidFill>
                  <a:schemeClr val="accent2"/>
                </a:solidFill>
              </a:rPr>
              <a:t>Field, john</a:t>
            </a:r>
            <a:endParaRPr lang="fr-FR" dirty="0" smtClean="0">
              <a:solidFill>
                <a:schemeClr val="accent2"/>
              </a:solidFill>
            </a:endParaRPr>
          </a:p>
          <a:p>
            <a:endParaRPr lang="fr-FR" dirty="0" smtClean="0"/>
          </a:p>
          <a:p>
            <a:r>
              <a:rPr lang="en-US" dirty="0" smtClean="0"/>
              <a:t>Psycholinguistics : the key concepts / john Field. - London; New York : </a:t>
            </a:r>
            <a:r>
              <a:rPr lang="en-US" dirty="0" err="1" smtClean="0"/>
              <a:t>Routledge</a:t>
            </a:r>
            <a:r>
              <a:rPr lang="en-US" dirty="0" smtClean="0"/>
              <a:t>, 2004. - XX-366 p. : ill. ;22cm. - (</a:t>
            </a:r>
            <a:r>
              <a:rPr lang="en-US" dirty="0" err="1" smtClean="0"/>
              <a:t>Routledge</a:t>
            </a:r>
            <a:r>
              <a:rPr lang="en-US" dirty="0" smtClean="0"/>
              <a:t> key guides).</a:t>
            </a:r>
            <a:endParaRPr lang="fr-FR" dirty="0" smtClean="0"/>
          </a:p>
          <a:p>
            <a:r>
              <a:rPr lang="en-US" dirty="0" err="1" smtClean="0"/>
              <a:t>Bibliogr</a:t>
            </a:r>
            <a:r>
              <a:rPr lang="en-US" dirty="0" smtClean="0"/>
              <a:t>. p. 335-349. </a:t>
            </a:r>
            <a:r>
              <a:rPr lang="fr-FR" dirty="0" smtClean="0"/>
              <a:t>Index</a:t>
            </a:r>
          </a:p>
          <a:p>
            <a:r>
              <a:rPr lang="fr-FR" dirty="0" smtClean="0"/>
              <a:t>ISBN 0-415-25890-1</a:t>
            </a:r>
          </a:p>
          <a:p>
            <a:r>
              <a:rPr lang="fr-FR" dirty="0" smtClean="0"/>
              <a:t>                                                                                                                          </a:t>
            </a:r>
            <a:r>
              <a:rPr lang="fr-FR" dirty="0" smtClean="0">
                <a:solidFill>
                  <a:schemeClr val="accent2"/>
                </a:solidFill>
              </a:rPr>
              <a:t>FIE/81’23</a:t>
            </a:r>
          </a:p>
          <a:p>
            <a:endParaRPr lang="fr-FR" dirty="0" smtClean="0"/>
          </a:p>
          <a:p>
            <a:endParaRPr lang="fr-FR" dirty="0" smtClean="0"/>
          </a:p>
          <a:p>
            <a:endParaRPr lang="fr-FR" dirty="0"/>
          </a:p>
          <a:p>
            <a:endParaRPr lang="fr-FR" dirty="0"/>
          </a:p>
        </p:txBody>
      </p:sp>
      <p:sp>
        <p:nvSpPr>
          <p:cNvPr id="3" name="Rectangle à coins arrondis 2"/>
          <p:cNvSpPr/>
          <p:nvPr/>
        </p:nvSpPr>
        <p:spPr>
          <a:xfrm>
            <a:off x="4286248" y="285728"/>
            <a:ext cx="3500462" cy="5715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0" u="sng" dirty="0" err="1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"/>
              </a:rPr>
              <a:t>Detailed</a:t>
            </a:r>
            <a:r>
              <a:rPr lang="fr-FR" b="0" u="sng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"/>
              </a:rPr>
              <a:t> </a:t>
            </a:r>
            <a:r>
              <a:rPr lang="fr-FR" b="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"/>
              </a:rPr>
              <a:t>information</a:t>
            </a:r>
            <a:endParaRPr lang="fr-FR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104449" name="Picture 1" descr="C:\Users\pc\Desktop\english books pictures\الروايات\Of Mice and Men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390459" y="571480"/>
            <a:ext cx="3290983" cy="52149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4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à coins arrondis 3"/>
          <p:cNvSpPr/>
          <p:nvPr/>
        </p:nvSpPr>
        <p:spPr>
          <a:xfrm>
            <a:off x="4143372" y="1071546"/>
            <a:ext cx="4000528" cy="478634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rgbClr val="FF0000"/>
                </a:solidFill>
              </a:rPr>
              <a:t>Cook, Guy</a:t>
            </a:r>
            <a:endParaRPr lang="fr-FR" dirty="0" smtClean="0">
              <a:solidFill>
                <a:srgbClr val="FF0000"/>
              </a:solidFill>
            </a:endParaRPr>
          </a:p>
          <a:p>
            <a:r>
              <a:rPr lang="en-US" dirty="0" smtClean="0"/>
              <a:t>	</a:t>
            </a:r>
            <a:endParaRPr lang="fr-FR" dirty="0" smtClean="0"/>
          </a:p>
          <a:p>
            <a:r>
              <a:rPr lang="en-US" dirty="0" smtClean="0"/>
              <a:t>Applied linguistics / Guy Cook. - Oxford; New York : Oxford University Press, 2003. - 134 p. : </a:t>
            </a:r>
            <a:r>
              <a:rPr lang="en-US" dirty="0" err="1" smtClean="0"/>
              <a:t>couv</a:t>
            </a:r>
            <a:r>
              <a:rPr lang="en-US" dirty="0" smtClean="0"/>
              <a:t>. ill. ; 20cm.</a:t>
            </a:r>
          </a:p>
          <a:p>
            <a:r>
              <a:rPr lang="en-US" dirty="0" smtClean="0"/>
              <a:t> - (Oxford introductions to language study).</a:t>
            </a:r>
            <a:endParaRPr lang="fr-FR" dirty="0" smtClean="0"/>
          </a:p>
          <a:p>
            <a:r>
              <a:rPr lang="en-US" dirty="0" smtClean="0"/>
              <a:t>ISBN 978-0-19-437598-6</a:t>
            </a:r>
          </a:p>
          <a:p>
            <a:pPr algn="r"/>
            <a:r>
              <a:rPr lang="en-US" dirty="0" smtClean="0">
                <a:solidFill>
                  <a:srgbClr val="FF0000"/>
                </a:solidFill>
              </a:rPr>
              <a:t>COO/81’33</a:t>
            </a:r>
          </a:p>
          <a:p>
            <a:endParaRPr lang="fr-FR" dirty="0" smtClean="0"/>
          </a:p>
          <a:p>
            <a:r>
              <a:rPr lang="en-US" dirty="0" smtClean="0"/>
              <a:t>	 </a:t>
            </a:r>
            <a:endParaRPr lang="fr-FR" dirty="0" smtClean="0"/>
          </a:p>
          <a:p>
            <a:endParaRPr lang="fr-FR" dirty="0" smtClean="0"/>
          </a:p>
          <a:p>
            <a:endParaRPr lang="fr-FR" dirty="0"/>
          </a:p>
        </p:txBody>
      </p:sp>
      <p:sp>
        <p:nvSpPr>
          <p:cNvPr id="3" name="Rectangle à coins arrondis 2"/>
          <p:cNvSpPr/>
          <p:nvPr/>
        </p:nvSpPr>
        <p:spPr>
          <a:xfrm>
            <a:off x="4429124" y="357166"/>
            <a:ext cx="3500462" cy="5715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0" u="sng" dirty="0" err="1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"/>
              </a:rPr>
              <a:t>Detailed</a:t>
            </a:r>
            <a:r>
              <a:rPr lang="fr-FR" b="0" u="sng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"/>
              </a:rPr>
              <a:t> </a:t>
            </a:r>
            <a:r>
              <a:rPr lang="fr-FR" b="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"/>
              </a:rPr>
              <a:t>information</a:t>
            </a:r>
            <a:endParaRPr lang="fr-FR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103425" name="Picture 1" descr="C:\Users\pc\Desktop\english books pictures\الروايات\In dubious battle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00482" y="928670"/>
            <a:ext cx="3416994" cy="52864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3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à coins arrondis 3"/>
          <p:cNvSpPr/>
          <p:nvPr/>
        </p:nvSpPr>
        <p:spPr>
          <a:xfrm>
            <a:off x="4143372" y="1071546"/>
            <a:ext cx="4000528" cy="478634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chemeClr val="accent2"/>
                </a:solidFill>
              </a:rPr>
              <a:t>.    Roach, Peter</a:t>
            </a:r>
            <a:endParaRPr lang="fr-FR" dirty="0" smtClean="0">
              <a:solidFill>
                <a:schemeClr val="accent2"/>
              </a:solidFill>
            </a:endParaRPr>
          </a:p>
          <a:p>
            <a:r>
              <a:rPr lang="en-US" dirty="0" smtClean="0"/>
              <a:t>	</a:t>
            </a:r>
            <a:endParaRPr lang="fr-FR" dirty="0" smtClean="0"/>
          </a:p>
          <a:p>
            <a:r>
              <a:rPr lang="en-US" dirty="0" smtClean="0"/>
              <a:t>English phonetics and phonology : a practical course / Peter Roach. - Ed. 04. - Cambridge : Cambridge</a:t>
            </a:r>
            <a:endParaRPr lang="fr-FR" dirty="0" smtClean="0"/>
          </a:p>
          <a:p>
            <a:r>
              <a:rPr lang="en-US" dirty="0" smtClean="0"/>
              <a:t>University Press, 2009. - XII-231 p. : ill., </a:t>
            </a:r>
            <a:r>
              <a:rPr lang="en-US" dirty="0" err="1" smtClean="0"/>
              <a:t>couv</a:t>
            </a:r>
            <a:r>
              <a:rPr lang="en-US" dirty="0" smtClean="0"/>
              <a:t>. ill. en </a:t>
            </a:r>
            <a:r>
              <a:rPr lang="en-US" dirty="0" err="1" smtClean="0"/>
              <a:t>coul</a:t>
            </a:r>
            <a:r>
              <a:rPr lang="en-US" dirty="0" smtClean="0"/>
              <a:t>..- 2 </a:t>
            </a:r>
            <a:r>
              <a:rPr lang="en-US" dirty="0" err="1" smtClean="0"/>
              <a:t>disques</a:t>
            </a:r>
            <a:r>
              <a:rPr lang="en-US" dirty="0" smtClean="0"/>
              <a:t> compacts ; 12 ; 23 cm. - ((Cambridge)).</a:t>
            </a:r>
            <a:endParaRPr lang="fr-FR" dirty="0" smtClean="0"/>
          </a:p>
          <a:p>
            <a:r>
              <a:rPr lang="en-US" dirty="0" err="1" smtClean="0"/>
              <a:t>Bibliogr</a:t>
            </a:r>
            <a:r>
              <a:rPr lang="en-US" dirty="0" smtClean="0"/>
              <a:t>. p. 222- 226.</a:t>
            </a:r>
            <a:endParaRPr lang="fr-FR" dirty="0" smtClean="0"/>
          </a:p>
          <a:p>
            <a:r>
              <a:rPr lang="en-US" dirty="0" smtClean="0"/>
              <a:t>ISBN 978-0-521-71740-3</a:t>
            </a:r>
            <a:endParaRPr lang="fr-FR" dirty="0" smtClean="0"/>
          </a:p>
          <a:p>
            <a:r>
              <a:rPr lang="en-US" dirty="0" smtClean="0"/>
              <a:t>                                                                                                         </a:t>
            </a:r>
            <a:r>
              <a:rPr lang="en-US" dirty="0" smtClean="0">
                <a:solidFill>
                  <a:schemeClr val="accent2"/>
                </a:solidFill>
              </a:rPr>
              <a:t>ROA/81’34</a:t>
            </a:r>
            <a:endParaRPr lang="fr-FR" dirty="0">
              <a:solidFill>
                <a:schemeClr val="accent2"/>
              </a:solidFill>
            </a:endParaRPr>
          </a:p>
        </p:txBody>
      </p:sp>
      <p:sp>
        <p:nvSpPr>
          <p:cNvPr id="3" name="Rectangle à coins arrondis 2"/>
          <p:cNvSpPr/>
          <p:nvPr/>
        </p:nvSpPr>
        <p:spPr>
          <a:xfrm>
            <a:off x="4357686" y="357166"/>
            <a:ext cx="3500462" cy="5715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0" u="sng" dirty="0" err="1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"/>
              </a:rPr>
              <a:t>Detailed</a:t>
            </a:r>
            <a:r>
              <a:rPr lang="fr-FR" b="0" u="sng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"/>
              </a:rPr>
              <a:t> </a:t>
            </a:r>
            <a:r>
              <a:rPr lang="fr-FR" b="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"/>
              </a:rPr>
              <a:t>information</a:t>
            </a:r>
            <a:endParaRPr lang="fr-FR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102401" name="Picture 1" descr="C:\Users\pc\Desktop\english books pictures\الروايات\City of words  american fiction 1950-1970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500034" y="1030813"/>
            <a:ext cx="3429024" cy="44391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à coins arrondis 3"/>
          <p:cNvSpPr/>
          <p:nvPr/>
        </p:nvSpPr>
        <p:spPr>
          <a:xfrm>
            <a:off x="4214810" y="1000108"/>
            <a:ext cx="4000528" cy="478634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rgbClr val="FF0000"/>
                </a:solidFill>
              </a:rPr>
              <a:t>Clark, Eve V.</a:t>
            </a:r>
            <a:endParaRPr lang="fr-FR" dirty="0" smtClean="0">
              <a:solidFill>
                <a:srgbClr val="FF0000"/>
              </a:solidFill>
            </a:endParaRPr>
          </a:p>
          <a:p>
            <a:r>
              <a:rPr lang="en-US" dirty="0" smtClean="0"/>
              <a:t>	</a:t>
            </a:r>
            <a:endParaRPr lang="fr-FR" dirty="0" smtClean="0"/>
          </a:p>
          <a:p>
            <a:r>
              <a:rPr lang="en-US" dirty="0" smtClean="0"/>
              <a:t>First language Acquisition / Eve V. Clark. - ed.03. - Cambridge : Cambridge university press, 2016. - XIII-575</a:t>
            </a:r>
            <a:r>
              <a:rPr lang="fr-FR" dirty="0" smtClean="0"/>
              <a:t>p. : </a:t>
            </a:r>
            <a:r>
              <a:rPr lang="fr-FR" dirty="0" err="1" smtClean="0"/>
              <a:t>couv</a:t>
            </a:r>
            <a:r>
              <a:rPr lang="fr-FR" dirty="0" smtClean="0"/>
              <a:t>. ill. en </a:t>
            </a:r>
            <a:r>
              <a:rPr lang="fr-FR" dirty="0" err="1" smtClean="0"/>
              <a:t>coul</a:t>
            </a:r>
            <a:r>
              <a:rPr lang="fr-FR" dirty="0" smtClean="0"/>
              <a:t>. ; 24 cm.</a:t>
            </a:r>
          </a:p>
          <a:p>
            <a:r>
              <a:rPr lang="fr-FR" dirty="0" smtClean="0"/>
              <a:t>Bibliogr. p. 460-543. </a:t>
            </a:r>
          </a:p>
          <a:p>
            <a:r>
              <a:rPr lang="fr-FR" dirty="0" smtClean="0"/>
              <a:t>ISBN 978-1-316-50760-5</a:t>
            </a:r>
          </a:p>
          <a:p>
            <a:r>
              <a:rPr lang="fr-FR" dirty="0" smtClean="0"/>
              <a:t>	</a:t>
            </a:r>
          </a:p>
          <a:p>
            <a:pPr algn="r"/>
            <a:r>
              <a:rPr lang="en-US" dirty="0" smtClean="0">
                <a:solidFill>
                  <a:srgbClr val="FF0000"/>
                </a:solidFill>
              </a:rPr>
              <a:t>CLA/81’232</a:t>
            </a:r>
            <a:endParaRPr lang="fr-FR" dirty="0" smtClean="0">
              <a:solidFill>
                <a:srgbClr val="FF0000"/>
              </a:solidFill>
            </a:endParaRPr>
          </a:p>
          <a:p>
            <a:endParaRPr lang="fr-FR" dirty="0"/>
          </a:p>
          <a:p>
            <a:endParaRPr lang="fr-FR" dirty="0"/>
          </a:p>
        </p:txBody>
      </p:sp>
      <p:sp>
        <p:nvSpPr>
          <p:cNvPr id="3" name="Rectangle à coins arrondis 2"/>
          <p:cNvSpPr/>
          <p:nvPr/>
        </p:nvSpPr>
        <p:spPr>
          <a:xfrm>
            <a:off x="4500562" y="357166"/>
            <a:ext cx="3500462" cy="5715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0" u="sng" dirty="0" err="1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"/>
              </a:rPr>
              <a:t>Detailed</a:t>
            </a:r>
            <a:r>
              <a:rPr lang="fr-FR" b="0" u="sng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"/>
              </a:rPr>
              <a:t> </a:t>
            </a:r>
            <a:r>
              <a:rPr lang="fr-FR" b="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"/>
              </a:rPr>
              <a:t>information</a:t>
            </a:r>
            <a:endParaRPr lang="fr-FR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101378" name="Picture 2" descr="C:\Users\pc\Desktop\english books pictures\الروايات\The Adventures of Huckleberry Finn by Mark Twain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42845" y="939883"/>
            <a:ext cx="3786214" cy="49067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1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à coins arrondis 3"/>
          <p:cNvSpPr/>
          <p:nvPr/>
        </p:nvSpPr>
        <p:spPr>
          <a:xfrm>
            <a:off x="4214810" y="1071546"/>
            <a:ext cx="4000528" cy="478634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chemeClr val="accent2"/>
                </a:solidFill>
              </a:rPr>
              <a:t>Harley, Trevor A.</a:t>
            </a:r>
            <a:endParaRPr lang="fr-FR" dirty="0" smtClean="0">
              <a:solidFill>
                <a:schemeClr val="accent2"/>
              </a:solidFill>
            </a:endParaRPr>
          </a:p>
          <a:p>
            <a:r>
              <a:rPr lang="en-US" dirty="0" smtClean="0"/>
              <a:t>	</a:t>
            </a:r>
            <a:endParaRPr lang="fr-FR" dirty="0" smtClean="0"/>
          </a:p>
          <a:p>
            <a:r>
              <a:rPr lang="en-US" dirty="0" smtClean="0"/>
              <a:t>The psychology of language : from data to theory / Trevor A. Harley. - Ed. 04. - London, New York :</a:t>
            </a:r>
            <a:endParaRPr lang="fr-FR" dirty="0" smtClean="0"/>
          </a:p>
          <a:p>
            <a:r>
              <a:rPr lang="en-US" dirty="0" smtClean="0"/>
              <a:t>Psychology Press, 2014. - XV-607 p. : ill. ; 25 cm.</a:t>
            </a:r>
            <a:endParaRPr lang="fr-FR" dirty="0" smtClean="0"/>
          </a:p>
          <a:p>
            <a:r>
              <a:rPr lang="fr-FR" dirty="0" smtClean="0"/>
              <a:t>Bibliogr. p. 495 - 568. Index</a:t>
            </a:r>
          </a:p>
          <a:p>
            <a:r>
              <a:rPr lang="fr-FR" dirty="0" smtClean="0"/>
              <a:t>ISBN 978-1-8487-2089-3</a:t>
            </a:r>
          </a:p>
          <a:p>
            <a:pPr algn="r"/>
            <a:r>
              <a:rPr lang="fr-FR" dirty="0" smtClean="0"/>
              <a:t>                                                                                                                       </a:t>
            </a:r>
            <a:r>
              <a:rPr lang="en-US" dirty="0" smtClean="0">
                <a:solidFill>
                  <a:schemeClr val="accent2"/>
                </a:solidFill>
              </a:rPr>
              <a:t>HAR/81’ 23</a:t>
            </a:r>
            <a:endParaRPr lang="fr-FR" dirty="0">
              <a:solidFill>
                <a:schemeClr val="accent2"/>
              </a:solidFill>
            </a:endParaRPr>
          </a:p>
        </p:txBody>
      </p:sp>
      <p:sp>
        <p:nvSpPr>
          <p:cNvPr id="3" name="Rectangle à coins arrondis 2"/>
          <p:cNvSpPr/>
          <p:nvPr/>
        </p:nvSpPr>
        <p:spPr>
          <a:xfrm>
            <a:off x="4429124" y="428604"/>
            <a:ext cx="3500462" cy="5715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0" u="sng" dirty="0" err="1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"/>
              </a:rPr>
              <a:t>Detailed</a:t>
            </a:r>
            <a:r>
              <a:rPr lang="fr-FR" b="0" u="sng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"/>
              </a:rPr>
              <a:t> </a:t>
            </a:r>
            <a:r>
              <a:rPr lang="fr-FR" b="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"/>
              </a:rPr>
              <a:t>information</a:t>
            </a:r>
            <a:endParaRPr lang="fr-FR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100353" name="Picture 1" descr="C:\Users\pc\Desktop\english books pictures\الروايات\The adventures of Tom Sawyer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500034" y="1240364"/>
            <a:ext cx="3286148" cy="43058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0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à coins arrondis 3"/>
          <p:cNvSpPr/>
          <p:nvPr/>
        </p:nvSpPr>
        <p:spPr>
          <a:xfrm>
            <a:off x="4214810" y="1142984"/>
            <a:ext cx="4000528" cy="478634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chemeClr val="accent2"/>
                </a:solidFill>
              </a:rPr>
              <a:t>O'Connor, Joseph Desmond</a:t>
            </a:r>
            <a:endParaRPr lang="fr-FR" dirty="0" smtClean="0">
              <a:solidFill>
                <a:schemeClr val="accent2"/>
              </a:solidFill>
            </a:endParaRPr>
          </a:p>
          <a:p>
            <a:r>
              <a:rPr lang="en-US" dirty="0" smtClean="0"/>
              <a:t>	</a:t>
            </a:r>
            <a:endParaRPr lang="fr-FR" dirty="0" smtClean="0"/>
          </a:p>
          <a:p>
            <a:r>
              <a:rPr lang="en-US" dirty="0" smtClean="0"/>
              <a:t>Better English pronunciation / Joseph Desmond O'Connor. - Cambridge : Cambridge University press, 1980.</a:t>
            </a:r>
            <a:endParaRPr lang="fr-FR" dirty="0" smtClean="0"/>
          </a:p>
          <a:p>
            <a:r>
              <a:rPr lang="fr-FR" dirty="0" smtClean="0"/>
              <a:t>ISBN 978-0521-23152-7</a:t>
            </a:r>
          </a:p>
          <a:p>
            <a:r>
              <a:rPr lang="fr-FR" dirty="0" smtClean="0"/>
              <a:t>	                                                                                                                     </a:t>
            </a:r>
            <a:r>
              <a:rPr lang="fr-FR" dirty="0" smtClean="0">
                <a:solidFill>
                  <a:schemeClr val="accent2"/>
                </a:solidFill>
              </a:rPr>
              <a:t>O'CO/81’355</a:t>
            </a:r>
            <a:endParaRPr lang="fr-FR" dirty="0">
              <a:solidFill>
                <a:schemeClr val="accent2"/>
              </a:solidFill>
            </a:endParaRPr>
          </a:p>
        </p:txBody>
      </p:sp>
      <p:sp>
        <p:nvSpPr>
          <p:cNvPr id="3" name="Rectangle à coins arrondis 2"/>
          <p:cNvSpPr/>
          <p:nvPr/>
        </p:nvSpPr>
        <p:spPr>
          <a:xfrm>
            <a:off x="4214810" y="428604"/>
            <a:ext cx="3500462" cy="5715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0" u="sng" dirty="0" err="1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"/>
              </a:rPr>
              <a:t>Detailed</a:t>
            </a:r>
            <a:r>
              <a:rPr lang="fr-FR" b="0" u="sng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"/>
              </a:rPr>
              <a:t> </a:t>
            </a:r>
            <a:r>
              <a:rPr lang="fr-FR" b="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"/>
              </a:rPr>
              <a:t>information</a:t>
            </a:r>
            <a:endParaRPr lang="fr-FR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41986" name="Picture 2" descr="C:\Users\pc\Desktop\english books pictures\الروايات\East of Eden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285720" y="774257"/>
            <a:ext cx="3571900" cy="51666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1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à coins arrondis 3"/>
          <p:cNvSpPr/>
          <p:nvPr/>
        </p:nvSpPr>
        <p:spPr>
          <a:xfrm>
            <a:off x="4143372" y="1428736"/>
            <a:ext cx="4000528" cy="44291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dirty="0" smtClean="0">
                <a:solidFill>
                  <a:srgbClr val="FF0000"/>
                </a:solidFill>
              </a:rPr>
              <a:t>Roca, Iggy M.</a:t>
            </a:r>
          </a:p>
          <a:p>
            <a:r>
              <a:rPr lang="fr-FR" dirty="0" smtClean="0"/>
              <a:t>	</a:t>
            </a:r>
          </a:p>
          <a:p>
            <a:r>
              <a:rPr lang="fr-FR" sz="1600" dirty="0" smtClean="0"/>
              <a:t>A course in </a:t>
            </a:r>
            <a:r>
              <a:rPr lang="fr-FR" sz="1600" dirty="0" err="1" smtClean="0"/>
              <a:t>phonology</a:t>
            </a:r>
            <a:r>
              <a:rPr lang="fr-FR" sz="1600" dirty="0" smtClean="0"/>
              <a:t> / Iggy M. Roca, </a:t>
            </a:r>
            <a:r>
              <a:rPr lang="fr-FR" sz="1600" dirty="0" err="1" smtClean="0"/>
              <a:t>Wyn</a:t>
            </a:r>
            <a:r>
              <a:rPr lang="fr-FR" sz="1600" dirty="0" smtClean="0"/>
              <a:t> Johnson. - Oxford; </a:t>
            </a:r>
            <a:r>
              <a:rPr lang="fr-FR" sz="1600" dirty="0" err="1" smtClean="0"/>
              <a:t>Malden</a:t>
            </a:r>
            <a:r>
              <a:rPr lang="fr-FR" sz="1600" dirty="0" smtClean="0"/>
              <a:t> : </a:t>
            </a:r>
            <a:r>
              <a:rPr lang="fr-FR" sz="1600" dirty="0" err="1" smtClean="0"/>
              <a:t>Blackwell</a:t>
            </a:r>
            <a:r>
              <a:rPr lang="fr-FR" sz="1600" dirty="0" smtClean="0"/>
              <a:t> </a:t>
            </a:r>
            <a:r>
              <a:rPr lang="fr-FR" sz="1600" dirty="0" err="1" smtClean="0"/>
              <a:t>Publishers</a:t>
            </a:r>
            <a:r>
              <a:rPr lang="fr-FR" sz="1600" dirty="0" smtClean="0"/>
              <a:t>, 1999. -XXI-725 p. ; 26 cm.</a:t>
            </a:r>
          </a:p>
          <a:p>
            <a:r>
              <a:rPr lang="fr-FR" sz="1600" dirty="0" smtClean="0"/>
              <a:t>Bibliogr. p. 665-682. Index</a:t>
            </a:r>
          </a:p>
          <a:p>
            <a:r>
              <a:rPr lang="fr-FR" sz="1600" dirty="0" smtClean="0"/>
              <a:t>ISBN 978-0-631-21346-8</a:t>
            </a:r>
          </a:p>
          <a:p>
            <a:r>
              <a:rPr lang="fr-FR" sz="1600" dirty="0" smtClean="0"/>
              <a:t>English  </a:t>
            </a:r>
            <a:r>
              <a:rPr lang="fr-FR" sz="1600" dirty="0" err="1" smtClean="0"/>
              <a:t>language</a:t>
            </a:r>
            <a:r>
              <a:rPr lang="fr-FR" sz="1600" dirty="0" smtClean="0"/>
              <a:t> - </a:t>
            </a:r>
            <a:r>
              <a:rPr lang="fr-FR" sz="1600" dirty="0" err="1" smtClean="0"/>
              <a:t>phonology</a:t>
            </a:r>
            <a:r>
              <a:rPr lang="fr-FR" sz="1600" dirty="0" smtClean="0"/>
              <a:t>; </a:t>
            </a:r>
            <a:r>
              <a:rPr lang="fr-FR" sz="1600" dirty="0" err="1" smtClean="0"/>
              <a:t>Grammar</a:t>
            </a:r>
            <a:r>
              <a:rPr lang="fr-FR" sz="1600" dirty="0" smtClean="0"/>
              <a:t>, Comparative and </a:t>
            </a:r>
            <a:r>
              <a:rPr lang="fr-FR" sz="1600" dirty="0" err="1" smtClean="0"/>
              <a:t>general</a:t>
            </a:r>
            <a:r>
              <a:rPr lang="fr-FR" sz="1600" dirty="0" smtClean="0"/>
              <a:t> - </a:t>
            </a:r>
            <a:r>
              <a:rPr lang="fr-FR" sz="1600" dirty="0" err="1" smtClean="0"/>
              <a:t>Phonology</a:t>
            </a:r>
            <a:r>
              <a:rPr lang="fr-FR" sz="1600" dirty="0" smtClean="0"/>
              <a:t>; </a:t>
            </a:r>
            <a:r>
              <a:rPr lang="fr-FR" sz="1600" dirty="0" err="1" smtClean="0"/>
              <a:t>Phonostylistics</a:t>
            </a:r>
            <a:r>
              <a:rPr lang="fr-FR" sz="1600" dirty="0" smtClean="0"/>
              <a:t>; </a:t>
            </a:r>
            <a:r>
              <a:rPr lang="fr-FR" sz="1600" dirty="0" err="1" smtClean="0"/>
              <a:t>Phonology</a:t>
            </a:r>
            <a:endParaRPr lang="fr-FR" sz="1600" dirty="0" smtClean="0"/>
          </a:p>
          <a:p>
            <a:pPr algn="r"/>
            <a:r>
              <a:rPr lang="fr-FR" dirty="0" smtClean="0"/>
              <a:t>	                                                                                                                          </a:t>
            </a:r>
            <a:r>
              <a:rPr lang="fr-FR" dirty="0" smtClean="0">
                <a:solidFill>
                  <a:srgbClr val="FF0000"/>
                </a:solidFill>
              </a:rPr>
              <a:t>ROC/81’34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7" name="Rectangle à coins arrondis 6"/>
          <p:cNvSpPr/>
          <p:nvPr/>
        </p:nvSpPr>
        <p:spPr>
          <a:xfrm>
            <a:off x="4357686" y="714356"/>
            <a:ext cx="3500462" cy="5715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0" u="sng" dirty="0" err="1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"/>
              </a:rPr>
              <a:t>Detailed</a:t>
            </a:r>
            <a:r>
              <a:rPr lang="fr-FR" b="0" u="sng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"/>
              </a:rPr>
              <a:t> </a:t>
            </a:r>
            <a:r>
              <a:rPr lang="fr-FR" b="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"/>
              </a:rPr>
              <a:t>information</a:t>
            </a:r>
            <a:endParaRPr lang="fr-FR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16387" name="Picture 3" descr="C:\Users\pc\Desktop\english books pictures\تعليميات اللغة - منهجية\English in biological science  teacher's edition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571472" y="1200565"/>
            <a:ext cx="3071834" cy="44647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à coins arrondis 3"/>
          <p:cNvSpPr/>
          <p:nvPr/>
        </p:nvSpPr>
        <p:spPr>
          <a:xfrm>
            <a:off x="4143372" y="1142984"/>
            <a:ext cx="4000528" cy="478634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chemeClr val="accent2"/>
                </a:solidFill>
              </a:rPr>
              <a:t>Foster-Cohen, Susan H.</a:t>
            </a:r>
            <a:endParaRPr lang="fr-FR" dirty="0" smtClean="0">
              <a:solidFill>
                <a:schemeClr val="accent2"/>
              </a:solidFill>
            </a:endParaRPr>
          </a:p>
          <a:p>
            <a:r>
              <a:rPr lang="en-US" dirty="0" smtClean="0"/>
              <a:t>	</a:t>
            </a:r>
            <a:endParaRPr lang="fr-FR" dirty="0" smtClean="0"/>
          </a:p>
          <a:p>
            <a:r>
              <a:rPr lang="en-US" dirty="0" smtClean="0"/>
              <a:t>An introduction to child language development / Susan H. Foster-Cohen. - London; New York (N.Y.) :</a:t>
            </a:r>
            <a:endParaRPr lang="fr-FR" dirty="0" smtClean="0"/>
          </a:p>
          <a:p>
            <a:r>
              <a:rPr lang="en-US" dirty="0" smtClean="0"/>
              <a:t>Longman, 1999. - XV-232 p. : </a:t>
            </a:r>
            <a:r>
              <a:rPr lang="en-US" dirty="0" err="1" smtClean="0"/>
              <a:t>couv</a:t>
            </a:r>
            <a:r>
              <a:rPr lang="en-US" dirty="0" smtClean="0"/>
              <a:t>. ill. en </a:t>
            </a:r>
            <a:r>
              <a:rPr lang="en-US" dirty="0" err="1" smtClean="0"/>
              <a:t>coul</a:t>
            </a:r>
            <a:r>
              <a:rPr lang="en-US" dirty="0" smtClean="0"/>
              <a:t>. ; 22 cm. - (Learning about language).</a:t>
            </a:r>
            <a:endParaRPr lang="fr-FR" dirty="0" smtClean="0"/>
          </a:p>
          <a:p>
            <a:r>
              <a:rPr lang="fr-FR" dirty="0" smtClean="0"/>
              <a:t>Bibliogr. p. 214-228. Index</a:t>
            </a:r>
          </a:p>
          <a:p>
            <a:r>
              <a:rPr lang="fr-FR" dirty="0" smtClean="0"/>
              <a:t>SBN 0-582-08729-5</a:t>
            </a:r>
          </a:p>
          <a:p>
            <a:endParaRPr lang="fr-FR" dirty="0" smtClean="0"/>
          </a:p>
          <a:p>
            <a:pPr algn="r"/>
            <a:r>
              <a:rPr lang="en-US" dirty="0" smtClean="0">
                <a:solidFill>
                  <a:schemeClr val="accent2"/>
                </a:solidFill>
              </a:rPr>
              <a:t>FOS/81’232</a:t>
            </a:r>
            <a:endParaRPr lang="fr-FR" dirty="0">
              <a:solidFill>
                <a:schemeClr val="accent2"/>
              </a:solidFill>
            </a:endParaRPr>
          </a:p>
        </p:txBody>
      </p:sp>
      <p:sp>
        <p:nvSpPr>
          <p:cNvPr id="3" name="Rectangle à coins arrondis 2"/>
          <p:cNvSpPr/>
          <p:nvPr/>
        </p:nvSpPr>
        <p:spPr>
          <a:xfrm>
            <a:off x="4214810" y="428604"/>
            <a:ext cx="3500462" cy="5715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0" u="sng" dirty="0" err="1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"/>
              </a:rPr>
              <a:t>Detailed</a:t>
            </a:r>
            <a:r>
              <a:rPr lang="fr-FR" b="0" u="sng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"/>
              </a:rPr>
              <a:t> </a:t>
            </a:r>
            <a:r>
              <a:rPr lang="fr-FR" b="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"/>
              </a:rPr>
              <a:t>information</a:t>
            </a:r>
            <a:endParaRPr lang="fr-FR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86017" name="Picture 1" descr="C:\Users\pc\Desktop\english books pictures\الروايات\Major American short stories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542698" y="642918"/>
            <a:ext cx="3200819" cy="50720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à coins arrondis 3"/>
          <p:cNvSpPr/>
          <p:nvPr/>
        </p:nvSpPr>
        <p:spPr>
          <a:xfrm>
            <a:off x="4143372" y="1142984"/>
            <a:ext cx="4000528" cy="478634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rgbClr val="FF0000"/>
                </a:solidFill>
              </a:rPr>
              <a:t>Chomsky, Noam</a:t>
            </a:r>
            <a:endParaRPr lang="fr-FR" dirty="0" smtClean="0">
              <a:solidFill>
                <a:srgbClr val="FF0000"/>
              </a:solidFill>
            </a:endParaRPr>
          </a:p>
          <a:p>
            <a:r>
              <a:rPr lang="en-US" dirty="0" smtClean="0"/>
              <a:t>	</a:t>
            </a:r>
            <a:endParaRPr lang="fr-FR" dirty="0" smtClean="0"/>
          </a:p>
          <a:p>
            <a:r>
              <a:rPr lang="en-US" dirty="0" smtClean="0"/>
              <a:t>Aspects of the theory of syntax / Noam Chomsky. - Cambridge; London : The MIT press, 2015. - XXIII-270 p.</a:t>
            </a:r>
            <a:endParaRPr lang="fr-FR" dirty="0" smtClean="0"/>
          </a:p>
          <a:p>
            <a:r>
              <a:rPr lang="fr-FR" dirty="0" smtClean="0"/>
              <a:t>; 21 cm.</a:t>
            </a:r>
          </a:p>
          <a:p>
            <a:r>
              <a:rPr lang="fr-FR" dirty="0" smtClean="0"/>
              <a:t>Bibliographie p. 253 - 263. Index</a:t>
            </a:r>
          </a:p>
          <a:p>
            <a:r>
              <a:rPr lang="fr-FR" dirty="0" smtClean="0"/>
              <a:t>ISBN 978-0-262-52740-8</a:t>
            </a:r>
          </a:p>
          <a:p>
            <a:pPr algn="r"/>
            <a:r>
              <a:rPr lang="en-US" dirty="0" smtClean="0">
                <a:solidFill>
                  <a:srgbClr val="FF0000"/>
                </a:solidFill>
              </a:rPr>
              <a:t>CHO/81’367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3" name="Rectangle à coins arrondis 2"/>
          <p:cNvSpPr/>
          <p:nvPr/>
        </p:nvSpPr>
        <p:spPr>
          <a:xfrm>
            <a:off x="4214810" y="428604"/>
            <a:ext cx="3500462" cy="5715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0" u="sng" dirty="0" err="1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"/>
              </a:rPr>
              <a:t>Detailed</a:t>
            </a:r>
            <a:r>
              <a:rPr lang="fr-FR" b="0" u="sng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"/>
              </a:rPr>
              <a:t> </a:t>
            </a:r>
            <a:r>
              <a:rPr lang="fr-FR" b="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"/>
              </a:rPr>
              <a:t>information</a:t>
            </a:r>
            <a:endParaRPr lang="fr-FR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39939" name="Picture 3" descr="C:\Users\pc\Pictures\2022-11-06\Image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552099" y="1142984"/>
            <a:ext cx="3110579" cy="46434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99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à coins arrondis 3"/>
          <p:cNvSpPr/>
          <p:nvPr/>
        </p:nvSpPr>
        <p:spPr>
          <a:xfrm>
            <a:off x="4143372" y="1142984"/>
            <a:ext cx="4000528" cy="478634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chemeClr val="accent2"/>
                </a:solidFill>
              </a:rPr>
              <a:t>Lyons, Johns</a:t>
            </a:r>
            <a:endParaRPr lang="fr-FR" dirty="0" smtClean="0">
              <a:solidFill>
                <a:schemeClr val="accent2"/>
              </a:solidFill>
            </a:endParaRPr>
          </a:p>
          <a:p>
            <a:r>
              <a:rPr lang="en-US" dirty="0" smtClean="0"/>
              <a:t>	</a:t>
            </a:r>
            <a:endParaRPr lang="fr-FR" dirty="0" smtClean="0"/>
          </a:p>
          <a:p>
            <a:r>
              <a:rPr lang="en-US" dirty="0" smtClean="0"/>
              <a:t>Introduction to Theoretical Linguistics / Johns Lyons. - New York; Cambridge : Cambridge University Press,</a:t>
            </a:r>
            <a:endParaRPr lang="fr-FR" dirty="0" smtClean="0"/>
          </a:p>
          <a:p>
            <a:r>
              <a:rPr lang="fr-FR" dirty="0" smtClean="0"/>
              <a:t>1968. - X-519 p. : ill. ; 23 cm.</a:t>
            </a:r>
          </a:p>
          <a:p>
            <a:r>
              <a:rPr lang="fr-FR" dirty="0" smtClean="0"/>
              <a:t>Bibliogr. p. 490-505. Notes bibliogr. </a:t>
            </a:r>
            <a:r>
              <a:rPr lang="en-US" dirty="0" smtClean="0"/>
              <a:t>Index</a:t>
            </a:r>
            <a:endParaRPr lang="fr-FR" dirty="0" smtClean="0"/>
          </a:p>
          <a:p>
            <a:r>
              <a:rPr lang="en-US" dirty="0" smtClean="0"/>
              <a:t>ISBN 0-521-09510-7</a:t>
            </a:r>
            <a:endParaRPr lang="fr-FR" dirty="0" smtClean="0"/>
          </a:p>
          <a:p>
            <a:r>
              <a:rPr lang="en-US" dirty="0" smtClean="0"/>
              <a:t>                                                                                                                          </a:t>
            </a:r>
            <a:r>
              <a:rPr lang="en-US" dirty="0" smtClean="0">
                <a:solidFill>
                  <a:schemeClr val="accent2"/>
                </a:solidFill>
              </a:rPr>
              <a:t>LYO/81’16</a:t>
            </a:r>
            <a:endParaRPr lang="fr-FR" dirty="0" smtClean="0">
              <a:solidFill>
                <a:schemeClr val="accent2"/>
              </a:solidFill>
            </a:endParaRPr>
          </a:p>
          <a:p>
            <a:endParaRPr lang="fr-FR" dirty="0"/>
          </a:p>
          <a:p>
            <a:endParaRPr lang="fr-FR" dirty="0"/>
          </a:p>
        </p:txBody>
      </p:sp>
      <p:sp>
        <p:nvSpPr>
          <p:cNvPr id="3" name="Rectangle à coins arrondis 2"/>
          <p:cNvSpPr/>
          <p:nvPr/>
        </p:nvSpPr>
        <p:spPr>
          <a:xfrm>
            <a:off x="4214810" y="428604"/>
            <a:ext cx="3500462" cy="5715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0" u="sng" dirty="0" err="1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"/>
              </a:rPr>
              <a:t>Detailed</a:t>
            </a:r>
            <a:r>
              <a:rPr lang="fr-FR" b="0" u="sng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"/>
              </a:rPr>
              <a:t> </a:t>
            </a:r>
            <a:r>
              <a:rPr lang="fr-FR" b="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"/>
              </a:rPr>
              <a:t>information</a:t>
            </a:r>
            <a:endParaRPr lang="fr-FR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93185" name="Picture 1" descr="C:\Users\pc\Desktop\english books pictures\الروايات\The Essetail Mailer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357282" y="785794"/>
            <a:ext cx="3285900" cy="52308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3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à coins arrondis 3"/>
          <p:cNvSpPr/>
          <p:nvPr/>
        </p:nvSpPr>
        <p:spPr>
          <a:xfrm>
            <a:off x="4214810" y="1142984"/>
            <a:ext cx="4000528" cy="478634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rgbClr val="FF0000"/>
                </a:solidFill>
              </a:rPr>
              <a:t>Davies, Alan</a:t>
            </a:r>
            <a:endParaRPr lang="fr-FR" dirty="0" smtClean="0">
              <a:solidFill>
                <a:srgbClr val="FF0000"/>
              </a:solidFill>
            </a:endParaRPr>
          </a:p>
          <a:p>
            <a:r>
              <a:rPr lang="en-US" dirty="0" smtClean="0"/>
              <a:t>	</a:t>
            </a:r>
            <a:endParaRPr lang="fr-FR" dirty="0" smtClean="0"/>
          </a:p>
          <a:p>
            <a:r>
              <a:rPr lang="en-US" dirty="0" smtClean="0"/>
              <a:t>The handbook of applied linguistics / Alan Davies, Catherine Elder. - Washington : Blackwell, 2004. –XVII-866 p. : ill., </a:t>
            </a:r>
            <a:r>
              <a:rPr lang="en-US" dirty="0" err="1" smtClean="0"/>
              <a:t>jaquette</a:t>
            </a:r>
            <a:r>
              <a:rPr lang="en-US" dirty="0" smtClean="0"/>
              <a:t> ill. ; 26 cm. - (Blackwell handbooks in linguistics; 17).</a:t>
            </a:r>
            <a:endParaRPr lang="fr-FR" dirty="0" smtClean="0"/>
          </a:p>
          <a:p>
            <a:r>
              <a:rPr lang="fr-FR" dirty="0" smtClean="0"/>
              <a:t>Bibliogr. en fin de chapitres. </a:t>
            </a:r>
            <a:r>
              <a:rPr lang="en-US" dirty="0" smtClean="0"/>
              <a:t>Index</a:t>
            </a:r>
            <a:endParaRPr lang="fr-FR" dirty="0" smtClean="0"/>
          </a:p>
          <a:p>
            <a:r>
              <a:rPr lang="en-US" dirty="0" smtClean="0"/>
              <a:t>ISBN 978-1-4051-3809-3</a:t>
            </a:r>
            <a:endParaRPr lang="fr-FR" dirty="0" smtClean="0"/>
          </a:p>
          <a:p>
            <a:r>
              <a:rPr lang="en-US" dirty="0" smtClean="0"/>
              <a:t>Applied linguistics</a:t>
            </a:r>
            <a:endParaRPr lang="fr-FR" dirty="0" smtClean="0"/>
          </a:p>
          <a:p>
            <a:pPr algn="r"/>
            <a:r>
              <a:rPr lang="en-US" dirty="0" smtClean="0"/>
              <a:t>                                                                                                                        </a:t>
            </a:r>
            <a:r>
              <a:rPr lang="en-US" dirty="0" smtClean="0">
                <a:solidFill>
                  <a:srgbClr val="FF0000"/>
                </a:solidFill>
              </a:rPr>
              <a:t>DAV/81’33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3" name="Rectangle à coins arrondis 2"/>
          <p:cNvSpPr/>
          <p:nvPr/>
        </p:nvSpPr>
        <p:spPr>
          <a:xfrm>
            <a:off x="4214810" y="428604"/>
            <a:ext cx="3500462" cy="5715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0" u="sng" dirty="0" err="1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"/>
              </a:rPr>
              <a:t>Detailed</a:t>
            </a:r>
            <a:r>
              <a:rPr lang="fr-FR" b="0" u="sng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"/>
              </a:rPr>
              <a:t> </a:t>
            </a:r>
            <a:r>
              <a:rPr lang="fr-FR" b="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"/>
              </a:rPr>
              <a:t>information</a:t>
            </a:r>
            <a:endParaRPr lang="fr-FR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91137" name="Picture 1" descr="C:\Users\pc\Desktop\english books pictures\الروايات\Three stories = trois contes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571472" y="872144"/>
            <a:ext cx="3429024" cy="50422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CCBD8-F7FE-4B0F-A739-C74F894DE892}" type="datetime1">
              <a:rPr lang="fr-FR" smtClean="0"/>
              <a:pPr/>
              <a:t>07/02/2024</a:t>
            </a:fld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3D2CA-A6AC-44F9-A448-7FDE6A3AB1F9}" type="slidenum">
              <a:rPr lang="fr-FR" smtClean="0"/>
              <a:pPr/>
              <a:t>33</a:t>
            </a:fld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1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à coins arrondis 3"/>
          <p:cNvSpPr/>
          <p:nvPr/>
        </p:nvSpPr>
        <p:spPr>
          <a:xfrm>
            <a:off x="4143372" y="1142984"/>
            <a:ext cx="4000528" cy="478634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rgbClr val="FF0000"/>
                </a:solidFill>
              </a:rPr>
              <a:t>Davies, Alan J.</a:t>
            </a:r>
            <a:endParaRPr lang="fr-FR" dirty="0" smtClean="0">
              <a:solidFill>
                <a:srgbClr val="FF0000"/>
              </a:solidFill>
            </a:endParaRPr>
          </a:p>
          <a:p>
            <a:r>
              <a:rPr lang="en-US" dirty="0" smtClean="0"/>
              <a:t>	</a:t>
            </a:r>
            <a:endParaRPr lang="fr-FR" dirty="0" smtClean="0"/>
          </a:p>
          <a:p>
            <a:r>
              <a:rPr lang="en-US" dirty="0" smtClean="0"/>
              <a:t>An introduction to applied linguistics : from practice to theory / Alan J. Davies. - Ed.02. - London : Edinburgh</a:t>
            </a:r>
            <a:endParaRPr lang="fr-FR" dirty="0" smtClean="0"/>
          </a:p>
          <a:p>
            <a:r>
              <a:rPr lang="en-US" dirty="0" smtClean="0"/>
              <a:t>university press, 2007. - XI-199 p. : </a:t>
            </a:r>
            <a:r>
              <a:rPr lang="en-US" dirty="0" err="1" smtClean="0"/>
              <a:t>couv</a:t>
            </a:r>
            <a:r>
              <a:rPr lang="en-US" dirty="0" smtClean="0"/>
              <a:t>. ill. en </a:t>
            </a:r>
            <a:r>
              <a:rPr lang="en-US" dirty="0" err="1" smtClean="0"/>
              <a:t>coul</a:t>
            </a:r>
            <a:r>
              <a:rPr lang="en-US" dirty="0" smtClean="0"/>
              <a:t>. ; 24 cm. - (Edinburgh textbooks in applied linguistics).</a:t>
            </a:r>
            <a:endParaRPr lang="fr-FR" dirty="0" smtClean="0"/>
          </a:p>
          <a:p>
            <a:r>
              <a:rPr lang="en-US" dirty="0" err="1" smtClean="0"/>
              <a:t>Bibliogr</a:t>
            </a:r>
            <a:r>
              <a:rPr lang="en-US" dirty="0" smtClean="0"/>
              <a:t>. p. 180 -193.</a:t>
            </a:r>
            <a:endParaRPr lang="fr-FR" dirty="0" smtClean="0"/>
          </a:p>
          <a:p>
            <a:r>
              <a:rPr lang="en-US" dirty="0" smtClean="0"/>
              <a:t>ISBN 978-0-7486-3355-5</a:t>
            </a:r>
            <a:endParaRPr lang="fr-FR" dirty="0" smtClean="0"/>
          </a:p>
          <a:p>
            <a:endParaRPr lang="fr-FR" dirty="0" smtClean="0"/>
          </a:p>
          <a:p>
            <a:pPr algn="r"/>
            <a:r>
              <a:rPr lang="en-US" dirty="0" smtClean="0"/>
              <a:t>	</a:t>
            </a:r>
            <a:r>
              <a:rPr lang="en-US" dirty="0" smtClean="0">
                <a:solidFill>
                  <a:srgbClr val="FF0000"/>
                </a:solidFill>
              </a:rPr>
              <a:t>DAV/81’33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3" name="Rectangle à coins arrondis 2"/>
          <p:cNvSpPr/>
          <p:nvPr/>
        </p:nvSpPr>
        <p:spPr>
          <a:xfrm>
            <a:off x="4357686" y="428604"/>
            <a:ext cx="3500462" cy="5715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0" u="sng" dirty="0" err="1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"/>
              </a:rPr>
              <a:t>Detailed</a:t>
            </a:r>
            <a:r>
              <a:rPr lang="fr-FR" b="0" u="sng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"/>
              </a:rPr>
              <a:t> </a:t>
            </a:r>
            <a:r>
              <a:rPr lang="fr-FR" b="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"/>
              </a:rPr>
              <a:t>information</a:t>
            </a:r>
            <a:endParaRPr lang="fr-FR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71683" name="Picture 3" descr="C:\Users\pc\Desktop\english books pictures\الأدب الإنجليزي الأمريكي\A short history of english literature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343420" y="714356"/>
            <a:ext cx="3456500" cy="52864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1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à coins arrondis 3"/>
          <p:cNvSpPr/>
          <p:nvPr/>
        </p:nvSpPr>
        <p:spPr>
          <a:xfrm>
            <a:off x="4143372" y="1142984"/>
            <a:ext cx="4000528" cy="478634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CHO, Daniel</a:t>
            </a:r>
            <a:endParaRPr lang="fr-FR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endParaRPr lang="fr-F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Psychopedagogy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: FREUD, LOCAN and the Psychoanalytic Theory of Education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Daniel CHO.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United States : PALGRAVE MACMILLAN, 2009 191p.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23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cm. -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ISBN 978-0-230-60608-1</a:t>
            </a:r>
            <a:endParaRPr lang="fr-F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 </a:t>
            </a:r>
            <a:r>
              <a:rPr lang="en-US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CHO/81’23</a:t>
            </a:r>
            <a:endParaRPr lang="fr-FR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fr-FR" dirty="0">
              <a:solidFill>
                <a:srgbClr val="FF0000"/>
              </a:solidFill>
            </a:endParaRPr>
          </a:p>
          <a:p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3" name="Rectangle à coins arrondis 2"/>
          <p:cNvSpPr/>
          <p:nvPr/>
        </p:nvSpPr>
        <p:spPr>
          <a:xfrm>
            <a:off x="4357686" y="428604"/>
            <a:ext cx="3500462" cy="5715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0" u="sng" dirty="0" err="1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"/>
              </a:rPr>
              <a:t>Detailed</a:t>
            </a:r>
            <a:r>
              <a:rPr lang="fr-FR" b="0" u="sng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"/>
              </a:rPr>
              <a:t> </a:t>
            </a:r>
            <a:r>
              <a:rPr lang="fr-FR" b="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"/>
              </a:rPr>
              <a:t>information</a:t>
            </a:r>
            <a:endParaRPr lang="fr-FR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77827" name="Picture 3" descr="C:\Users\pc\Desktop\english books pictures\الأدب الإنجليزي الأمريكي\The literature of the United States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297546" y="642918"/>
            <a:ext cx="3476794" cy="55007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78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à coins arrondis 3"/>
          <p:cNvSpPr/>
          <p:nvPr/>
        </p:nvSpPr>
        <p:spPr>
          <a:xfrm>
            <a:off x="4143372" y="1142984"/>
            <a:ext cx="4000528" cy="478634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chemeClr val="accent2"/>
                </a:solidFill>
              </a:rPr>
              <a:t>Williams, Marion</a:t>
            </a:r>
            <a:endParaRPr lang="fr-FR" dirty="0" smtClean="0">
              <a:solidFill>
                <a:schemeClr val="accent2"/>
              </a:solidFill>
            </a:endParaRPr>
          </a:p>
          <a:p>
            <a:r>
              <a:rPr lang="en-US" dirty="0" smtClean="0"/>
              <a:t>	</a:t>
            </a:r>
            <a:endParaRPr lang="fr-FR" dirty="0" smtClean="0"/>
          </a:p>
          <a:p>
            <a:r>
              <a:rPr lang="en-US" dirty="0" smtClean="0"/>
              <a:t>Psychology for language teachers : a social constructivist approach / Marion Williams, Robert L. Burden. –Cambridge : Cambridge university press, 1997. - IX-240 p. : </a:t>
            </a:r>
            <a:r>
              <a:rPr lang="en-US" dirty="0" err="1" smtClean="0"/>
              <a:t>couv</a:t>
            </a:r>
            <a:r>
              <a:rPr lang="en-US" dirty="0" smtClean="0"/>
              <a:t>. ill. en </a:t>
            </a:r>
            <a:r>
              <a:rPr lang="en-US" dirty="0" err="1" smtClean="0"/>
              <a:t>coul</a:t>
            </a:r>
            <a:r>
              <a:rPr lang="en-US" dirty="0" smtClean="0"/>
              <a:t>. ; 23 cm. - (Cambridge language</a:t>
            </a:r>
            <a:endParaRPr lang="fr-FR" dirty="0" smtClean="0"/>
          </a:p>
          <a:p>
            <a:r>
              <a:rPr lang="en-US" dirty="0" smtClean="0"/>
              <a:t>teaching library).</a:t>
            </a:r>
            <a:endParaRPr lang="fr-FR" dirty="0" smtClean="0"/>
          </a:p>
          <a:p>
            <a:r>
              <a:rPr lang="en-US" dirty="0" err="1" smtClean="0"/>
              <a:t>Bibliogr</a:t>
            </a:r>
            <a:r>
              <a:rPr lang="en-US" dirty="0" smtClean="0"/>
              <a:t>. p. 209-227. Index</a:t>
            </a:r>
            <a:endParaRPr lang="fr-FR" dirty="0" smtClean="0"/>
          </a:p>
          <a:p>
            <a:r>
              <a:rPr lang="en-US" dirty="0" smtClean="0"/>
              <a:t>ISBN 978-0-521-49880-7</a:t>
            </a:r>
            <a:endParaRPr lang="fr-FR" dirty="0" smtClean="0"/>
          </a:p>
          <a:p>
            <a:pPr algn="r"/>
            <a:r>
              <a:rPr lang="en-US" dirty="0" smtClean="0"/>
              <a:t>	                                                                                                                          </a:t>
            </a:r>
            <a:r>
              <a:rPr lang="en-US" dirty="0" smtClean="0">
                <a:solidFill>
                  <a:schemeClr val="accent2"/>
                </a:solidFill>
              </a:rPr>
              <a:t>WIL/81’23</a:t>
            </a:r>
            <a:endParaRPr lang="fr-FR" dirty="0"/>
          </a:p>
        </p:txBody>
      </p:sp>
      <p:sp>
        <p:nvSpPr>
          <p:cNvPr id="3" name="Rectangle à coins arrondis 2"/>
          <p:cNvSpPr/>
          <p:nvPr/>
        </p:nvSpPr>
        <p:spPr>
          <a:xfrm>
            <a:off x="4357686" y="428604"/>
            <a:ext cx="3500462" cy="5715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0" u="sng" dirty="0" err="1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"/>
              </a:rPr>
              <a:t>Detailed</a:t>
            </a:r>
            <a:r>
              <a:rPr lang="fr-FR" b="0" u="sng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"/>
              </a:rPr>
              <a:t> </a:t>
            </a:r>
            <a:r>
              <a:rPr lang="fr-FR" b="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"/>
              </a:rPr>
              <a:t>information</a:t>
            </a:r>
            <a:endParaRPr lang="fr-FR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78851" name="Picture 3" descr="C:\Users\pc\Desktop\english books pictures\الأدب الإنجليزي الأمريكي\The compact bedfoord introduction to literature  reading, thinking , and writing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579926" y="928670"/>
            <a:ext cx="3197801" cy="48577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88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à coins arrondis 3"/>
          <p:cNvSpPr/>
          <p:nvPr/>
        </p:nvSpPr>
        <p:spPr>
          <a:xfrm>
            <a:off x="4214810" y="1142984"/>
            <a:ext cx="4000528" cy="478634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Montague, Gene</a:t>
            </a:r>
            <a:endParaRPr lang="fr-FR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endParaRPr lang="fr-F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experience of Literature/ Gene Montague.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United States : Prentice Hall, 1970</a:t>
            </a:r>
            <a:endParaRPr lang="fr-F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- 801p.;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21 cm. </a:t>
            </a:r>
            <a:endParaRPr lang="fr-F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fr-F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ISBN 13-294728-5</a:t>
            </a:r>
            <a:endParaRPr lang="fr-F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fr-FR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MON/82-82'2 </a:t>
            </a:r>
            <a:r>
              <a:rPr lang="fr-FR" dirty="0"/>
              <a:t> </a:t>
            </a:r>
          </a:p>
          <a:p>
            <a:endParaRPr lang="fr-FR" dirty="0"/>
          </a:p>
        </p:txBody>
      </p:sp>
      <p:sp>
        <p:nvSpPr>
          <p:cNvPr id="3" name="Rectangle à coins arrondis 2"/>
          <p:cNvSpPr/>
          <p:nvPr/>
        </p:nvSpPr>
        <p:spPr>
          <a:xfrm>
            <a:off x="4357686" y="428604"/>
            <a:ext cx="3500462" cy="5715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0" u="sng" dirty="0" err="1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"/>
              </a:rPr>
              <a:t>Detailed</a:t>
            </a:r>
            <a:r>
              <a:rPr lang="fr-FR" b="0" u="sng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"/>
              </a:rPr>
              <a:t> </a:t>
            </a:r>
            <a:r>
              <a:rPr lang="fr-FR" b="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"/>
              </a:rPr>
              <a:t>information</a:t>
            </a:r>
            <a:endParaRPr lang="fr-FR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69636" name="Picture 4" descr="C:\Users\pc\Desktop\english books pictures\الأدب الإنجليزي الأمريكي\A world elsewhere  the place of style in American literature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36415" y="785794"/>
            <a:ext cx="3484824" cy="52149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9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pc\Desktop\english books pictures\الأدب الإنجليزي الأمريكي\A world elsewhere  the place of style in American literature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522892" y="857232"/>
            <a:ext cx="2976400" cy="45259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4500562" y="274638"/>
            <a:ext cx="4186238" cy="79690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fr-FR" sz="2800" b="0" u="sng" dirty="0" err="1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/>
              </a:rPr>
              <a:t>Detailed</a:t>
            </a:r>
            <a:r>
              <a:rPr lang="fr-FR" sz="2800" b="0" u="sng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/>
              </a:rPr>
              <a:t> </a:t>
            </a:r>
            <a:r>
              <a:rPr lang="fr-FR" sz="2800" b="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/>
              </a:rPr>
              <a:t>information</a:t>
            </a:r>
            <a:endParaRPr lang="fr-FR" sz="2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" name="Rectangle à coins arrondis 5"/>
          <p:cNvSpPr/>
          <p:nvPr/>
        </p:nvSpPr>
        <p:spPr>
          <a:xfrm>
            <a:off x="4572000" y="1214422"/>
            <a:ext cx="4000528" cy="478634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Abderrahmane</a:t>
            </a:r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ARAB</a:t>
            </a:r>
            <a:endParaRPr lang="fr-FR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endParaRPr lang="fr-F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Politics and the novel in AFRICA / Gene Montague.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ALGERIE : O.P.U., 1982</a:t>
            </a:r>
            <a:endParaRPr lang="fr-F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- 406p.; 24c.m.</a:t>
            </a:r>
            <a:endParaRPr lang="fr-F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fr-FR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ARA/82-31.09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à coins arrondis 3"/>
          <p:cNvSpPr/>
          <p:nvPr/>
        </p:nvSpPr>
        <p:spPr>
          <a:xfrm>
            <a:off x="4214810" y="1500174"/>
            <a:ext cx="4214842" cy="46434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600" dirty="0" err="1" smtClean="0">
                <a:solidFill>
                  <a:srgbClr val="FF0000"/>
                </a:solidFill>
              </a:rPr>
              <a:t>Rosenbaum</a:t>
            </a:r>
            <a:r>
              <a:rPr lang="fr-FR" sz="1600" dirty="0" smtClean="0">
                <a:solidFill>
                  <a:srgbClr val="FF0000"/>
                </a:solidFill>
              </a:rPr>
              <a:t>, Paul R</a:t>
            </a:r>
            <a:r>
              <a:rPr lang="fr-FR" sz="1600" dirty="0" smtClean="0"/>
              <a:t>.</a:t>
            </a:r>
          </a:p>
          <a:p>
            <a:r>
              <a:rPr lang="fr-FR" sz="1600" dirty="0" smtClean="0"/>
              <a:t>	</a:t>
            </a:r>
          </a:p>
          <a:p>
            <a:r>
              <a:rPr lang="fr-FR" sz="1600" dirty="0" smtClean="0"/>
              <a:t>Design of </a:t>
            </a:r>
            <a:r>
              <a:rPr lang="fr-FR" sz="1600" dirty="0" err="1" smtClean="0"/>
              <a:t>bservational</a:t>
            </a:r>
            <a:r>
              <a:rPr lang="fr-FR" sz="1600" dirty="0" smtClean="0"/>
              <a:t> </a:t>
            </a:r>
            <a:r>
              <a:rPr lang="fr-FR" sz="1600" dirty="0" err="1" smtClean="0"/>
              <a:t>studies</a:t>
            </a:r>
            <a:r>
              <a:rPr lang="fr-FR" sz="1600" dirty="0" smtClean="0"/>
              <a:t> / Paul R. </a:t>
            </a:r>
            <a:r>
              <a:rPr lang="fr-FR" sz="1600" dirty="0" err="1" smtClean="0"/>
              <a:t>Rosenbaum</a:t>
            </a:r>
            <a:r>
              <a:rPr lang="fr-FR" sz="1600" dirty="0" smtClean="0"/>
              <a:t>. - New York : Springer New York, 2010. - 384p. : </a:t>
            </a:r>
            <a:r>
              <a:rPr lang="fr-FR" sz="1600" dirty="0" err="1" smtClean="0"/>
              <a:t>couv.en</a:t>
            </a:r>
            <a:r>
              <a:rPr lang="fr-FR" sz="1600" dirty="0" smtClean="0"/>
              <a:t> </a:t>
            </a:r>
            <a:r>
              <a:rPr lang="fr-FR" sz="1600" dirty="0" err="1" smtClean="0"/>
              <a:t>coul</a:t>
            </a:r>
            <a:r>
              <a:rPr lang="fr-FR" sz="1600" dirty="0" smtClean="0"/>
              <a:t>. ; 24 cm. - ((Springer </a:t>
            </a:r>
            <a:r>
              <a:rPr lang="fr-FR" sz="1600" dirty="0" err="1" smtClean="0"/>
              <a:t>series</a:t>
            </a:r>
            <a:r>
              <a:rPr lang="fr-FR" sz="1600" dirty="0" smtClean="0"/>
              <a:t> in </a:t>
            </a:r>
            <a:r>
              <a:rPr lang="fr-FR" sz="1600" dirty="0" err="1" smtClean="0"/>
              <a:t>statistics</a:t>
            </a:r>
            <a:r>
              <a:rPr lang="fr-FR" sz="1600" dirty="0" smtClean="0"/>
              <a:t>)).</a:t>
            </a:r>
          </a:p>
          <a:p>
            <a:r>
              <a:rPr lang="fr-FR" sz="1600" dirty="0" err="1" smtClean="0"/>
              <a:t>Statistical</a:t>
            </a:r>
            <a:r>
              <a:rPr lang="fr-FR" sz="1600" dirty="0" smtClean="0"/>
              <a:t> </a:t>
            </a:r>
            <a:r>
              <a:rPr lang="fr-FR" sz="1600" dirty="0" err="1" smtClean="0"/>
              <a:t>methods</a:t>
            </a:r>
            <a:r>
              <a:rPr lang="fr-FR" sz="1600" dirty="0" smtClean="0"/>
              <a:t>;  </a:t>
            </a:r>
            <a:r>
              <a:rPr lang="fr-FR" sz="1600" dirty="0" err="1" smtClean="0"/>
              <a:t>Psychological</a:t>
            </a:r>
            <a:r>
              <a:rPr lang="fr-FR" sz="1600" dirty="0" smtClean="0"/>
              <a:t> tests and </a:t>
            </a:r>
            <a:r>
              <a:rPr lang="fr-FR" sz="1600" dirty="0" err="1" smtClean="0"/>
              <a:t>testing</a:t>
            </a:r>
            <a:r>
              <a:rPr lang="fr-FR" sz="1600" dirty="0" smtClean="0"/>
              <a:t>; </a:t>
            </a:r>
            <a:r>
              <a:rPr lang="fr-FR" sz="1600" dirty="0" err="1" smtClean="0"/>
              <a:t>Econometrics</a:t>
            </a:r>
            <a:r>
              <a:rPr lang="fr-FR" sz="1600" dirty="0" smtClean="0"/>
              <a:t>; Social sciences – </a:t>
            </a:r>
            <a:r>
              <a:rPr lang="fr-FR" sz="1600" dirty="0" err="1" smtClean="0"/>
              <a:t>Methodology;Biostatistics</a:t>
            </a:r>
            <a:r>
              <a:rPr lang="fr-FR" sz="1600" dirty="0" smtClean="0"/>
              <a:t>; </a:t>
            </a:r>
            <a:r>
              <a:rPr lang="fr-FR" sz="1600" dirty="0" err="1" smtClean="0"/>
              <a:t>Psychology</a:t>
            </a:r>
            <a:r>
              <a:rPr lang="fr-FR" sz="1600" dirty="0" smtClean="0"/>
              <a:t>-</a:t>
            </a:r>
            <a:r>
              <a:rPr lang="fr-FR" sz="1600" dirty="0" err="1" smtClean="0"/>
              <a:t>Methodology</a:t>
            </a:r>
            <a:r>
              <a:rPr lang="fr-FR" sz="1600" dirty="0" smtClean="0"/>
              <a:t>; </a:t>
            </a:r>
            <a:r>
              <a:rPr lang="fr-FR" sz="1600" dirty="0" err="1" smtClean="0"/>
              <a:t>Probabilities</a:t>
            </a:r>
            <a:endParaRPr lang="fr-FR" sz="1600" dirty="0" smtClean="0"/>
          </a:p>
          <a:p>
            <a:r>
              <a:rPr lang="fr-FR" sz="1600" dirty="0" smtClean="0"/>
              <a:t>ISBN 978-1-4419-1213-8</a:t>
            </a:r>
          </a:p>
          <a:p>
            <a:pPr algn="r"/>
            <a:r>
              <a:rPr lang="fr-FR" sz="1600" dirty="0" smtClean="0">
                <a:solidFill>
                  <a:srgbClr val="FF0000"/>
                </a:solidFill>
              </a:rPr>
              <a:t>ROS/001</a:t>
            </a:r>
          </a:p>
          <a:p>
            <a:endParaRPr lang="fr-FR" dirty="0"/>
          </a:p>
        </p:txBody>
      </p:sp>
      <p:sp>
        <p:nvSpPr>
          <p:cNvPr id="3" name="Rectangle à coins arrondis 2"/>
          <p:cNvSpPr/>
          <p:nvPr/>
        </p:nvSpPr>
        <p:spPr>
          <a:xfrm>
            <a:off x="4429124" y="785794"/>
            <a:ext cx="3500462" cy="5715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0" u="sng" dirty="0" err="1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"/>
              </a:rPr>
              <a:t>Detailed</a:t>
            </a:r>
            <a:r>
              <a:rPr lang="fr-FR" b="0" u="sng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"/>
              </a:rPr>
              <a:t> </a:t>
            </a:r>
            <a:r>
              <a:rPr lang="fr-FR" b="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"/>
              </a:rPr>
              <a:t>information</a:t>
            </a:r>
            <a:endParaRPr lang="fr-FR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68610" name="Picture 2" descr="C:\Users\pc\Desktop\english books pictures\الشعر\58 + 58 poèmes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612206" y="928670"/>
            <a:ext cx="3347556" cy="51435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68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à coins arrondis 3"/>
          <p:cNvSpPr/>
          <p:nvPr/>
        </p:nvSpPr>
        <p:spPr>
          <a:xfrm>
            <a:off x="4143372" y="1428736"/>
            <a:ext cx="4000528" cy="485778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600" dirty="0" smtClean="0">
                <a:solidFill>
                  <a:srgbClr val="FF0000"/>
                </a:solidFill>
              </a:rPr>
              <a:t>Punch, Keith</a:t>
            </a:r>
          </a:p>
          <a:p>
            <a:r>
              <a:rPr lang="fr-FR" sz="1600" dirty="0" smtClean="0"/>
              <a:t>	</a:t>
            </a:r>
          </a:p>
          <a:p>
            <a:r>
              <a:rPr lang="fr-FR" sz="1600" dirty="0" smtClean="0"/>
              <a:t>Introduction to social </a:t>
            </a:r>
            <a:r>
              <a:rPr lang="fr-FR" sz="1600" dirty="0" err="1" smtClean="0"/>
              <a:t>research</a:t>
            </a:r>
            <a:r>
              <a:rPr lang="fr-FR" sz="1600" dirty="0" smtClean="0"/>
              <a:t> : quantitative and qualitative </a:t>
            </a:r>
            <a:r>
              <a:rPr lang="fr-FR" sz="1600" dirty="0" err="1" smtClean="0"/>
              <a:t>approaches</a:t>
            </a:r>
            <a:r>
              <a:rPr lang="fr-FR" sz="1600" dirty="0" smtClean="0"/>
              <a:t> / Keith Punch. - Ed.03. - Los </a:t>
            </a:r>
            <a:r>
              <a:rPr lang="fr-FR" sz="1600" dirty="0" err="1" smtClean="0"/>
              <a:t>Angeles;London</a:t>
            </a:r>
            <a:r>
              <a:rPr lang="fr-FR" sz="1600" dirty="0" smtClean="0"/>
              <a:t>; New Delhi [</a:t>
            </a:r>
            <a:r>
              <a:rPr lang="fr-FR" sz="1600" dirty="0" err="1" smtClean="0"/>
              <a:t>etc</a:t>
            </a:r>
            <a:r>
              <a:rPr lang="fr-FR" sz="1600" dirty="0" smtClean="0"/>
              <a:t>] : Sage, 2014. - XVI-386 p. ; 24 cm.</a:t>
            </a:r>
          </a:p>
          <a:p>
            <a:r>
              <a:rPr lang="fr-FR" sz="1600" dirty="0" smtClean="0"/>
              <a:t>Bibliogr. p. 359-375. Glossaire. Index</a:t>
            </a:r>
          </a:p>
          <a:p>
            <a:r>
              <a:rPr lang="fr-FR" sz="1600" dirty="0" smtClean="0"/>
              <a:t>ISBN 978-1-446-24093-9</a:t>
            </a:r>
          </a:p>
          <a:p>
            <a:r>
              <a:rPr lang="fr-FR" sz="1600" dirty="0" smtClean="0"/>
              <a:t>Social sciences - </a:t>
            </a:r>
            <a:r>
              <a:rPr lang="fr-FR" sz="1600" dirty="0" err="1" smtClean="0"/>
              <a:t>research</a:t>
            </a:r>
            <a:endParaRPr lang="fr-FR" sz="1600" dirty="0" smtClean="0"/>
          </a:p>
          <a:p>
            <a:pPr algn="r"/>
            <a:r>
              <a:rPr lang="fr-FR" sz="1600" dirty="0" smtClean="0"/>
              <a:t>	                                                                                                                              </a:t>
            </a:r>
            <a:r>
              <a:rPr lang="fr-FR" sz="1600" dirty="0" smtClean="0">
                <a:solidFill>
                  <a:srgbClr val="FF0000"/>
                </a:solidFill>
              </a:rPr>
              <a:t>PUN/001</a:t>
            </a:r>
          </a:p>
          <a:p>
            <a:endParaRPr lang="fr-FR" dirty="0"/>
          </a:p>
        </p:txBody>
      </p:sp>
      <p:sp>
        <p:nvSpPr>
          <p:cNvPr id="3" name="Rectangle à coins arrondis 2"/>
          <p:cNvSpPr/>
          <p:nvPr/>
        </p:nvSpPr>
        <p:spPr>
          <a:xfrm>
            <a:off x="4429124" y="714356"/>
            <a:ext cx="3500462" cy="5715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0" u="sng" dirty="0" err="1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"/>
              </a:rPr>
              <a:t>Detailed</a:t>
            </a:r>
            <a:r>
              <a:rPr lang="fr-FR" b="0" u="sng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"/>
              </a:rPr>
              <a:t> </a:t>
            </a:r>
            <a:r>
              <a:rPr lang="fr-FR" b="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"/>
              </a:rPr>
              <a:t>information</a:t>
            </a:r>
            <a:endParaRPr lang="fr-FR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67586" name="Picture 2" descr="C:\Users\pc\Desktop\english books pictures\الشعر\A student's guide to the selected poems of T.S. Eliot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571472" y="1698499"/>
            <a:ext cx="3143272" cy="39610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67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à coins arrondis 3"/>
          <p:cNvSpPr/>
          <p:nvPr/>
        </p:nvSpPr>
        <p:spPr>
          <a:xfrm>
            <a:off x="4143372" y="1428736"/>
            <a:ext cx="4000528" cy="44291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dirty="0" smtClean="0">
                <a:solidFill>
                  <a:srgbClr val="FF0000"/>
                </a:solidFill>
              </a:rPr>
              <a:t>Macmillan </a:t>
            </a:r>
            <a:r>
              <a:rPr lang="fr-FR" dirty="0" err="1" smtClean="0">
                <a:solidFill>
                  <a:srgbClr val="FF0000"/>
                </a:solidFill>
              </a:rPr>
              <a:t>education</a:t>
            </a:r>
            <a:r>
              <a:rPr lang="fr-FR" dirty="0" smtClean="0">
                <a:solidFill>
                  <a:srgbClr val="FF0000"/>
                </a:solidFill>
              </a:rPr>
              <a:t>.</a:t>
            </a:r>
          </a:p>
          <a:p>
            <a:r>
              <a:rPr lang="fr-FR" dirty="0" smtClean="0"/>
              <a:t>	</a:t>
            </a:r>
          </a:p>
          <a:p>
            <a:r>
              <a:rPr lang="fr-FR" dirty="0" smtClean="0"/>
              <a:t>Macmillan essential </a:t>
            </a:r>
            <a:r>
              <a:rPr lang="fr-FR" dirty="0" err="1" smtClean="0"/>
              <a:t>dictionary</a:t>
            </a:r>
            <a:r>
              <a:rPr lang="fr-FR" dirty="0" smtClean="0"/>
              <a:t> for </a:t>
            </a:r>
            <a:r>
              <a:rPr lang="fr-FR" dirty="0" err="1" smtClean="0"/>
              <a:t>learners</a:t>
            </a:r>
            <a:r>
              <a:rPr lang="fr-FR" dirty="0" smtClean="0"/>
              <a:t> of English / Macmillan </a:t>
            </a:r>
            <a:r>
              <a:rPr lang="fr-FR" dirty="0" err="1" smtClean="0"/>
              <a:t>education</a:t>
            </a:r>
            <a:r>
              <a:rPr lang="fr-FR" dirty="0" smtClean="0"/>
              <a:t>.. - Oxford : Macmillan, 2007. - 861p. : ill. ; 20 cm.</a:t>
            </a:r>
          </a:p>
          <a:p>
            <a:r>
              <a:rPr lang="fr-FR" dirty="0" err="1" smtClean="0">
                <a:latin typeface="Arial" pitchFamily="34" charset="0"/>
                <a:cs typeface="Arial" pitchFamily="34" charset="0"/>
              </a:rPr>
              <a:t>i</a:t>
            </a:r>
            <a:r>
              <a:rPr lang="fr-FR" dirty="0" err="1" smtClean="0"/>
              <a:t>SBN</a:t>
            </a:r>
            <a:r>
              <a:rPr lang="fr-FR" dirty="0" smtClean="0"/>
              <a:t> 978-0230-03948-3</a:t>
            </a:r>
          </a:p>
          <a:p>
            <a:r>
              <a:rPr lang="fr-FR" dirty="0" smtClean="0"/>
              <a:t>English </a:t>
            </a:r>
            <a:r>
              <a:rPr lang="fr-FR" dirty="0" err="1" smtClean="0"/>
              <a:t>language</a:t>
            </a:r>
            <a:r>
              <a:rPr lang="fr-FR" dirty="0" smtClean="0"/>
              <a:t> - </a:t>
            </a:r>
            <a:r>
              <a:rPr lang="fr-FR" dirty="0" err="1" smtClean="0"/>
              <a:t>ictionaries</a:t>
            </a:r>
            <a:r>
              <a:rPr lang="fr-FR" dirty="0" smtClean="0"/>
              <a:t>; English (</a:t>
            </a:r>
            <a:r>
              <a:rPr lang="fr-FR" dirty="0" err="1" smtClean="0"/>
              <a:t>dictionaries</a:t>
            </a:r>
            <a:r>
              <a:rPr lang="fr-FR" dirty="0" smtClean="0"/>
              <a:t> )</a:t>
            </a:r>
          </a:p>
          <a:p>
            <a:pPr algn="r"/>
            <a:r>
              <a:rPr lang="fr-FR" dirty="0" smtClean="0"/>
              <a:t>	                                                                                                                        </a:t>
            </a:r>
            <a:r>
              <a:rPr lang="fr-FR" dirty="0" smtClean="0">
                <a:solidFill>
                  <a:srgbClr val="FF0000"/>
                </a:solidFill>
              </a:rPr>
              <a:t>MAE/81’374</a:t>
            </a:r>
          </a:p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endParaRPr lang="fr-F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Rectangle à coins arrondis 2"/>
          <p:cNvSpPr/>
          <p:nvPr/>
        </p:nvSpPr>
        <p:spPr>
          <a:xfrm>
            <a:off x="4500562" y="571480"/>
            <a:ext cx="3500462" cy="5715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0" u="sng" dirty="0" err="1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"/>
              </a:rPr>
              <a:t>Detailed</a:t>
            </a:r>
            <a:r>
              <a:rPr lang="fr-FR" b="0" u="sng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"/>
              </a:rPr>
              <a:t> </a:t>
            </a:r>
            <a:r>
              <a:rPr lang="fr-FR" b="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"/>
              </a:rPr>
              <a:t>information</a:t>
            </a:r>
            <a:endParaRPr lang="fr-FR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66562" name="Picture 2" descr="C:\Users\pc\Desktop\english books pictures\الشعر\A CHOICE OF MILTON'S VERSE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28597" y="1109181"/>
            <a:ext cx="3214710" cy="47618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66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à coins arrondis 3"/>
          <p:cNvSpPr/>
          <p:nvPr/>
        </p:nvSpPr>
        <p:spPr>
          <a:xfrm>
            <a:off x="4214810" y="1214422"/>
            <a:ext cx="4000528" cy="478634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rgbClr val="FF0000"/>
                </a:solidFill>
              </a:rPr>
              <a:t>Hudson, Richard Anthony</a:t>
            </a:r>
            <a:endParaRPr lang="fr-FR" dirty="0" smtClean="0">
              <a:solidFill>
                <a:srgbClr val="FF0000"/>
              </a:solidFill>
            </a:endParaRPr>
          </a:p>
          <a:p>
            <a:r>
              <a:rPr lang="en-US" dirty="0" smtClean="0"/>
              <a:t>	</a:t>
            </a:r>
            <a:endParaRPr lang="fr-FR" dirty="0" smtClean="0"/>
          </a:p>
          <a:p>
            <a:r>
              <a:rPr lang="en-US" dirty="0" smtClean="0"/>
              <a:t>Sociolinguistics / Richard Anthony Hudson. - New York; Cambridge; Melbourne : Cambridge University Press,</a:t>
            </a:r>
            <a:endParaRPr lang="fr-FR" dirty="0" smtClean="0"/>
          </a:p>
          <a:p>
            <a:r>
              <a:rPr lang="en-US" dirty="0" smtClean="0"/>
              <a:t>1996. - xv-279 p. : ill. ; 23 cm. - (Cambridge textbooks in linguistics).</a:t>
            </a:r>
            <a:endParaRPr lang="fr-FR" dirty="0" smtClean="0"/>
          </a:p>
          <a:p>
            <a:r>
              <a:rPr lang="en-US" dirty="0" smtClean="0"/>
              <a:t>ISBN 0-521-56514-6</a:t>
            </a:r>
            <a:endParaRPr lang="fr-FR" dirty="0" smtClean="0"/>
          </a:p>
          <a:p>
            <a:r>
              <a:rPr lang="en-US" dirty="0" smtClean="0"/>
              <a:t>Sociolinguistic</a:t>
            </a:r>
            <a:endParaRPr lang="fr-FR" dirty="0" smtClean="0"/>
          </a:p>
          <a:p>
            <a:pPr algn="r"/>
            <a:r>
              <a:rPr lang="en-US" dirty="0" smtClean="0"/>
              <a:t>	                                                                                                                          </a:t>
            </a:r>
            <a:r>
              <a:rPr lang="en-US" dirty="0" smtClean="0">
                <a:solidFill>
                  <a:srgbClr val="FF0000"/>
                </a:solidFill>
              </a:rPr>
              <a:t>HUD/81’27</a:t>
            </a:r>
            <a:endParaRPr lang="fr-FR" dirty="0" smtClean="0">
              <a:solidFill>
                <a:srgbClr val="FF0000"/>
              </a:solidFill>
            </a:endParaRPr>
          </a:p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endParaRPr lang="fr-F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fr-FR" dirty="0"/>
          </a:p>
        </p:txBody>
      </p:sp>
      <p:sp>
        <p:nvSpPr>
          <p:cNvPr id="3" name="Rectangle à coins arrondis 2"/>
          <p:cNvSpPr/>
          <p:nvPr/>
        </p:nvSpPr>
        <p:spPr>
          <a:xfrm>
            <a:off x="4357686" y="428604"/>
            <a:ext cx="3500462" cy="5715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0" u="sng" dirty="0" err="1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"/>
              </a:rPr>
              <a:t>Detailed</a:t>
            </a:r>
            <a:r>
              <a:rPr lang="fr-FR" b="0" u="sng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"/>
              </a:rPr>
              <a:t> </a:t>
            </a:r>
            <a:r>
              <a:rPr lang="fr-FR" b="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"/>
              </a:rPr>
              <a:t>information</a:t>
            </a:r>
            <a:endParaRPr lang="fr-FR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89089" name="Picture 1" descr="C:\Users\pc\Desktop\english books pictures\الشعر\Palm Sunday  an autobiographical collage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556536" y="1071546"/>
            <a:ext cx="3030267" cy="47149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89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à coins arrondis 3"/>
          <p:cNvSpPr/>
          <p:nvPr/>
        </p:nvSpPr>
        <p:spPr>
          <a:xfrm>
            <a:off x="4429124" y="1428736"/>
            <a:ext cx="4000528" cy="44291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chemeClr val="accent2"/>
                </a:solidFill>
              </a:rPr>
              <a:t> Holmes, Janet</a:t>
            </a:r>
            <a:endParaRPr lang="fr-FR" dirty="0" smtClean="0">
              <a:solidFill>
                <a:schemeClr val="accent2"/>
              </a:solidFill>
            </a:endParaRPr>
          </a:p>
          <a:p>
            <a:r>
              <a:rPr lang="en-US" dirty="0" smtClean="0"/>
              <a:t>	</a:t>
            </a:r>
            <a:endParaRPr lang="fr-FR" dirty="0" smtClean="0"/>
          </a:p>
          <a:p>
            <a:r>
              <a:rPr lang="en-US" dirty="0" smtClean="0">
                <a:solidFill>
                  <a:schemeClr val="bg1"/>
                </a:solidFill>
              </a:rPr>
              <a:t>An introduction to </a:t>
            </a:r>
            <a:r>
              <a:rPr lang="en-US" dirty="0" smtClean="0"/>
              <a:t>sociolinguistics / Janet Holmes, Nick Wilson. - Ed. 05. - London; New York : </a:t>
            </a:r>
            <a:r>
              <a:rPr lang="en-US" dirty="0" err="1" smtClean="0"/>
              <a:t>utledge</a:t>
            </a:r>
            <a:r>
              <a:rPr lang="en-US" dirty="0" smtClean="0"/>
              <a:t>,</a:t>
            </a:r>
            <a:endParaRPr lang="fr-FR" dirty="0" smtClean="0"/>
          </a:p>
          <a:p>
            <a:r>
              <a:rPr lang="en-US" dirty="0" smtClean="0"/>
              <a:t>2017. - XXI-538 p. : </a:t>
            </a:r>
            <a:r>
              <a:rPr lang="en-US" dirty="0" err="1" smtClean="0"/>
              <a:t>couv</a:t>
            </a:r>
            <a:r>
              <a:rPr lang="en-US" dirty="0" smtClean="0"/>
              <a:t>. ill. en </a:t>
            </a:r>
            <a:r>
              <a:rPr lang="en-US" dirty="0" err="1" smtClean="0"/>
              <a:t>coul</a:t>
            </a:r>
            <a:r>
              <a:rPr lang="en-US" dirty="0" smtClean="0"/>
              <a:t>. ; 26 cm. - ((Learning about language)).</a:t>
            </a:r>
            <a:endParaRPr lang="fr-FR" dirty="0" smtClean="0"/>
          </a:p>
          <a:p>
            <a:r>
              <a:rPr lang="fr-FR" dirty="0" smtClean="0"/>
              <a:t>Bibliographie p. 477- 498</a:t>
            </a:r>
          </a:p>
          <a:p>
            <a:r>
              <a:rPr lang="fr-FR" dirty="0" smtClean="0"/>
              <a:t>English(</a:t>
            </a:r>
            <a:r>
              <a:rPr lang="fr-FR" dirty="0" err="1" smtClean="0"/>
              <a:t>language</a:t>
            </a:r>
            <a:r>
              <a:rPr lang="fr-FR" dirty="0" smtClean="0"/>
              <a:t>) - variation; </a:t>
            </a:r>
            <a:r>
              <a:rPr lang="fr-FR" dirty="0" err="1" smtClean="0"/>
              <a:t>multilingual</a:t>
            </a:r>
            <a:endParaRPr lang="fr-FR" dirty="0" smtClean="0"/>
          </a:p>
          <a:p>
            <a:pPr algn="r"/>
            <a:r>
              <a:rPr lang="fr-FR" dirty="0" smtClean="0">
                <a:solidFill>
                  <a:srgbClr val="FF0000"/>
                </a:solidFill>
              </a:rPr>
              <a:t>HOL/81’27</a:t>
            </a:r>
          </a:p>
          <a:p>
            <a:r>
              <a:rPr lang="fr-FR" dirty="0" smtClean="0"/>
              <a:t> </a:t>
            </a:r>
          </a:p>
          <a:p>
            <a:endParaRPr lang="fr-F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Rectangle à coins arrondis 2"/>
          <p:cNvSpPr/>
          <p:nvPr/>
        </p:nvSpPr>
        <p:spPr>
          <a:xfrm>
            <a:off x="4429124" y="714356"/>
            <a:ext cx="3500462" cy="5715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0" u="sng" dirty="0" err="1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"/>
              </a:rPr>
              <a:t>Detailed</a:t>
            </a:r>
            <a:r>
              <a:rPr lang="fr-FR" b="0" u="sng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"/>
              </a:rPr>
              <a:t> </a:t>
            </a:r>
            <a:r>
              <a:rPr lang="fr-FR" b="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"/>
              </a:rPr>
              <a:t>information</a:t>
            </a:r>
            <a:endParaRPr lang="fr-FR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65538" name="Picture 2" descr="C:\Users\pc\Desktop\english books pictures\الشعر\Contemporary American poetry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577351" y="1071546"/>
            <a:ext cx="3345827" cy="47863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65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à coins arrondis 3"/>
          <p:cNvSpPr/>
          <p:nvPr/>
        </p:nvSpPr>
        <p:spPr>
          <a:xfrm>
            <a:off x="4000496" y="1428736"/>
            <a:ext cx="4000528" cy="44291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 smtClean="0"/>
              <a:t>.     </a:t>
            </a:r>
            <a:r>
              <a:rPr lang="en-US" sz="1600" dirty="0" err="1" smtClean="0">
                <a:solidFill>
                  <a:srgbClr val="FF0000"/>
                </a:solidFill>
              </a:rPr>
              <a:t>Duranti</a:t>
            </a:r>
            <a:r>
              <a:rPr lang="en-US" sz="1600" dirty="0" smtClean="0">
                <a:solidFill>
                  <a:srgbClr val="FF0000"/>
                </a:solidFill>
              </a:rPr>
              <a:t>, Alessandro</a:t>
            </a:r>
            <a:endParaRPr lang="fr-FR" sz="1600" dirty="0" smtClean="0">
              <a:solidFill>
                <a:srgbClr val="FF0000"/>
              </a:solidFill>
            </a:endParaRPr>
          </a:p>
          <a:p>
            <a:r>
              <a:rPr lang="en-US" dirty="0" smtClean="0"/>
              <a:t>	</a:t>
            </a:r>
            <a:endParaRPr lang="fr-FR" dirty="0" smtClean="0"/>
          </a:p>
          <a:p>
            <a:r>
              <a:rPr lang="en-US" sz="1600" dirty="0" smtClean="0"/>
              <a:t>Linguistic anthropology / Alessandro </a:t>
            </a:r>
            <a:r>
              <a:rPr lang="en-US" sz="1600" dirty="0" err="1" smtClean="0"/>
              <a:t>Duranti</a:t>
            </a:r>
            <a:r>
              <a:rPr lang="en-US" sz="1600" dirty="0" smtClean="0"/>
              <a:t>. - New York : Cambridge University Press, 1997. - XXI-398 p. :ill. en noir ; 23 cm. - (Cambridge textbooks in linguistics.).</a:t>
            </a:r>
            <a:endParaRPr lang="fr-FR" sz="1600" dirty="0" smtClean="0"/>
          </a:p>
          <a:p>
            <a:r>
              <a:rPr lang="fr-FR" sz="1600" dirty="0" smtClean="0"/>
              <a:t>Bibliogr. p. 348-386. Notes</a:t>
            </a:r>
          </a:p>
          <a:p>
            <a:r>
              <a:rPr lang="en-US" sz="1600" dirty="0" smtClean="0"/>
              <a:t>ISBN 978-0-521-44993-9</a:t>
            </a:r>
            <a:endParaRPr lang="fr-FR" sz="1600" dirty="0" smtClean="0"/>
          </a:p>
          <a:p>
            <a:pPr algn="r"/>
            <a:r>
              <a:rPr lang="en-US" sz="1600" dirty="0" smtClean="0">
                <a:solidFill>
                  <a:srgbClr val="FF0000"/>
                </a:solidFill>
              </a:rPr>
              <a:t>DUR/81’27</a:t>
            </a:r>
            <a:endParaRPr lang="fr-FR" sz="1600" dirty="0" smtClean="0">
              <a:solidFill>
                <a:srgbClr val="FF0000"/>
              </a:solidFill>
            </a:endParaRPr>
          </a:p>
          <a:p>
            <a:r>
              <a:rPr lang="en-US" dirty="0"/>
              <a:t> </a:t>
            </a:r>
            <a:endParaRPr lang="fr-FR" dirty="0"/>
          </a:p>
        </p:txBody>
      </p:sp>
      <p:sp>
        <p:nvSpPr>
          <p:cNvPr id="3" name="Rectangle à coins arrondis 2"/>
          <p:cNvSpPr/>
          <p:nvPr/>
        </p:nvSpPr>
        <p:spPr>
          <a:xfrm>
            <a:off x="4214810" y="642918"/>
            <a:ext cx="3500462" cy="5715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0" u="sng" dirty="0" err="1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"/>
              </a:rPr>
              <a:t>Detailed</a:t>
            </a:r>
            <a:r>
              <a:rPr lang="fr-FR" b="0" u="sng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"/>
              </a:rPr>
              <a:t> </a:t>
            </a:r>
            <a:r>
              <a:rPr lang="fr-FR" b="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"/>
              </a:rPr>
              <a:t>information</a:t>
            </a:r>
            <a:endParaRPr lang="fr-FR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64515" name="Picture 3" descr="C:\Users\pc\Desktop\english books pictures\الشعر\The laurel poetry series  Whitman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560708" y="1142984"/>
            <a:ext cx="3164801" cy="47149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64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Rotonde">
  <a:themeElements>
    <a:clrScheme name="Rotond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Rotond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Rotond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2187</TotalTime>
  <Words>303</Words>
  <Application>Microsoft Office PowerPoint</Application>
  <PresentationFormat>Affichage à l'écran (4:3)</PresentationFormat>
  <Paragraphs>294</Paragraphs>
  <Slides>38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38</vt:i4>
      </vt:variant>
    </vt:vector>
  </HeadingPairs>
  <TitlesOfParts>
    <vt:vector size="39" baseType="lpstr">
      <vt:lpstr>Rotonde</vt:lpstr>
      <vt:lpstr>Diapositive 1</vt:lpstr>
      <vt:lpstr>Diapositive 2</vt:lpstr>
      <vt:lpstr>Diapositive 3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  <vt:lpstr>Diapositive 11</vt:lpstr>
      <vt:lpstr>Diapositive 12</vt:lpstr>
      <vt:lpstr>Diapositive 13</vt:lpstr>
      <vt:lpstr>Diapositive 14</vt:lpstr>
      <vt:lpstr>Diapositive 15</vt:lpstr>
      <vt:lpstr>Diapositive 16</vt:lpstr>
      <vt:lpstr>Diapositive 17</vt:lpstr>
      <vt:lpstr>Diapositive 18</vt:lpstr>
      <vt:lpstr>Diapositive 19</vt:lpstr>
      <vt:lpstr>Diapositive 20</vt:lpstr>
      <vt:lpstr>Diapositive 21</vt:lpstr>
      <vt:lpstr>Diapositive 22</vt:lpstr>
      <vt:lpstr>Diapositive 23</vt:lpstr>
      <vt:lpstr>Diapositive 24</vt:lpstr>
      <vt:lpstr>Diapositive 25</vt:lpstr>
      <vt:lpstr>Diapositive 26</vt:lpstr>
      <vt:lpstr>Diapositive 27</vt:lpstr>
      <vt:lpstr>Diapositive 28</vt:lpstr>
      <vt:lpstr>Diapositive 29</vt:lpstr>
      <vt:lpstr>Diapositive 30</vt:lpstr>
      <vt:lpstr>Diapositive 31</vt:lpstr>
      <vt:lpstr>Diapositive 32</vt:lpstr>
      <vt:lpstr>Diapositive 33</vt:lpstr>
      <vt:lpstr>Diapositive 34</vt:lpstr>
      <vt:lpstr>Diapositive 35</vt:lpstr>
      <vt:lpstr>Diapositive 36</vt:lpstr>
      <vt:lpstr>Diapositive 37</vt:lpstr>
      <vt:lpstr>Detailed information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djalil</dc:creator>
  <cp:lastModifiedBy>biblio hacen</cp:lastModifiedBy>
  <cp:revision>158</cp:revision>
  <dcterms:created xsi:type="dcterms:W3CDTF">2022-11-01T17:13:00Z</dcterms:created>
  <dcterms:modified xsi:type="dcterms:W3CDTF">2024-02-07T16:15:07Z</dcterms:modified>
</cp:coreProperties>
</file>